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56" r:id="rId2"/>
    <p:sldId id="347" r:id="rId3"/>
    <p:sldId id="258" r:id="rId4"/>
    <p:sldId id="318" r:id="rId5"/>
    <p:sldId id="257" r:id="rId6"/>
    <p:sldId id="312" r:id="rId7"/>
    <p:sldId id="259" r:id="rId8"/>
    <p:sldId id="319" r:id="rId9"/>
    <p:sldId id="320" r:id="rId10"/>
    <p:sldId id="260" r:id="rId11"/>
    <p:sldId id="321" r:id="rId12"/>
    <p:sldId id="313" r:id="rId13"/>
    <p:sldId id="322" r:id="rId14"/>
    <p:sldId id="323" r:id="rId15"/>
    <p:sldId id="261" r:id="rId16"/>
    <p:sldId id="324" r:id="rId17"/>
    <p:sldId id="263" r:id="rId18"/>
    <p:sldId id="264" r:id="rId19"/>
    <p:sldId id="266" r:id="rId20"/>
    <p:sldId id="325" r:id="rId21"/>
    <p:sldId id="267" r:id="rId22"/>
    <p:sldId id="326" r:id="rId23"/>
    <p:sldId id="268" r:id="rId24"/>
    <p:sldId id="327" r:id="rId25"/>
    <p:sldId id="297" r:id="rId26"/>
    <p:sldId id="328" r:id="rId27"/>
    <p:sldId id="269" r:id="rId28"/>
    <p:sldId id="329" r:id="rId29"/>
    <p:sldId id="270" r:id="rId30"/>
    <p:sldId id="330" r:id="rId31"/>
    <p:sldId id="271" r:id="rId32"/>
    <p:sldId id="331" r:id="rId33"/>
    <p:sldId id="272" r:id="rId34"/>
    <p:sldId id="332" r:id="rId35"/>
    <p:sldId id="273" r:id="rId36"/>
    <p:sldId id="333" r:id="rId37"/>
    <p:sldId id="274" r:id="rId38"/>
    <p:sldId id="334" r:id="rId39"/>
    <p:sldId id="275" r:id="rId40"/>
    <p:sldId id="335" r:id="rId41"/>
    <p:sldId id="314" r:id="rId42"/>
    <p:sldId id="315" r:id="rId43"/>
    <p:sldId id="336" r:id="rId44"/>
    <p:sldId id="305" r:id="rId45"/>
    <p:sldId id="306" r:id="rId46"/>
    <p:sldId id="307" r:id="rId47"/>
    <p:sldId id="308" r:id="rId48"/>
    <p:sldId id="309" r:id="rId49"/>
    <p:sldId id="337" r:id="rId50"/>
    <p:sldId id="310" r:id="rId51"/>
    <p:sldId id="311" r:id="rId52"/>
    <p:sldId id="338" r:id="rId53"/>
    <p:sldId id="302" r:id="rId54"/>
    <p:sldId id="339" r:id="rId55"/>
    <p:sldId id="303" r:id="rId56"/>
    <p:sldId id="304" r:id="rId57"/>
    <p:sldId id="340" r:id="rId58"/>
    <p:sldId id="341" r:id="rId59"/>
    <p:sldId id="293" r:id="rId60"/>
    <p:sldId id="342" r:id="rId61"/>
    <p:sldId id="343" r:id="rId62"/>
    <p:sldId id="294" r:id="rId63"/>
    <p:sldId id="344" r:id="rId64"/>
    <p:sldId id="295" r:id="rId65"/>
    <p:sldId id="345" r:id="rId66"/>
    <p:sldId id="346" r:id="rId67"/>
    <p:sldId id="301" r:id="rId68"/>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9635F8-6488-4D40-A905-ECBEB125FB07}" v="11" dt="2018-10-24T17:04:25.4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48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a:t>Στυλ κύριου τίτλου</a:t>
            </a: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Στυλ κύριου υπότιτλου</a:t>
            </a:r>
          </a:p>
        </p:txBody>
      </p:sp>
      <p:sp>
        <p:nvSpPr>
          <p:cNvPr id="4" name="Θέση ημερομηνίας 3"/>
          <p:cNvSpPr>
            <a:spLocks noGrp="1"/>
          </p:cNvSpPr>
          <p:nvPr>
            <p:ph type="dt" sz="half" idx="10"/>
          </p:nvPr>
        </p:nvSpPr>
        <p:spPr/>
        <p:txBody>
          <a:bodyPr/>
          <a:lstStyle/>
          <a:p>
            <a:fld id="{8526F0F3-3C53-41BC-8FFD-0BFB6DD91672}" type="datetimeFigureOut">
              <a:rPr lang="el-GR" smtClean="0"/>
              <a:t>24/10/2018</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1975687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8526F0F3-3C53-41BC-8FFD-0BFB6DD91672}" type="datetimeFigureOut">
              <a:rPr lang="el-GR" smtClean="0"/>
              <a:t>24/10/2018</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380166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8526F0F3-3C53-41BC-8FFD-0BFB6DD91672}" type="datetimeFigureOut">
              <a:rPr lang="el-GR" smtClean="0"/>
              <a:t>24/10/2018</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2938526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8526F0F3-3C53-41BC-8FFD-0BFB6DD91672}" type="datetimeFigureOut">
              <a:rPr lang="el-GR" smtClean="0"/>
              <a:t>24/10/2018</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3235862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a:t>Στυλ κύριου τίτλου</a:t>
            </a: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8526F0F3-3C53-41BC-8FFD-0BFB6DD91672}" type="datetimeFigureOut">
              <a:rPr lang="el-GR" smtClean="0"/>
              <a:t>24/10/2018</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1359469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838200" y="1825625"/>
            <a:ext cx="51816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6172200" y="1825625"/>
            <a:ext cx="51816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8526F0F3-3C53-41BC-8FFD-0BFB6DD91672}" type="datetimeFigureOut">
              <a:rPr lang="el-GR" smtClean="0"/>
              <a:t>24/10/2018</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4241057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a:t>Στυλ κύριου τίτλου</a:t>
            </a: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8526F0F3-3C53-41BC-8FFD-0BFB6DD91672}" type="datetimeFigureOut">
              <a:rPr lang="el-GR" smtClean="0"/>
              <a:t>24/10/2018</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2650387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8526F0F3-3C53-41BC-8FFD-0BFB6DD91672}" type="datetimeFigureOut">
              <a:rPr lang="el-GR" smtClean="0"/>
              <a:t>24/10/2018</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2997914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8526F0F3-3C53-41BC-8FFD-0BFB6DD91672}" type="datetimeFigureOut">
              <a:rPr lang="el-GR" smtClean="0"/>
              <a:t>24/10/2018</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217584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8526F0F3-3C53-41BC-8FFD-0BFB6DD91672}" type="datetimeFigureOut">
              <a:rPr lang="el-GR" smtClean="0"/>
              <a:t>24/10/2018</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179947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8526F0F3-3C53-41BC-8FFD-0BFB6DD91672}" type="datetimeFigureOut">
              <a:rPr lang="el-GR" smtClean="0"/>
              <a:t>24/10/2018</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1473159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26F0F3-3C53-41BC-8FFD-0BFB6DD91672}" type="datetimeFigureOut">
              <a:rPr lang="el-GR" smtClean="0"/>
              <a:t>24/10/2018</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D45B6D-1AE9-4C4D-AC38-C455C96DF37A}" type="slidenum">
              <a:rPr lang="el-GR" smtClean="0"/>
              <a:t>‹#›</a:t>
            </a:fld>
            <a:endParaRPr lang="el-GR"/>
          </a:p>
        </p:txBody>
      </p:sp>
    </p:spTree>
    <p:extLst>
      <p:ext uri="{BB962C8B-B14F-4D97-AF65-F5344CB8AC3E}">
        <p14:creationId xmlns:p14="http://schemas.microsoft.com/office/powerpoint/2010/main" val="1281708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 Id="rId5" Type="http://schemas.openxmlformats.org/officeDocument/2006/relationships/image" Target="../media/image26.jpeg"/><Relationship Id="rId4" Type="http://schemas.openxmlformats.org/officeDocument/2006/relationships/image" Target="../media/image25.jpeg"/></Relationships>
</file>

<file path=ppt/slides/_rels/slide4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www.partypoker.com" TargetMode="External"/><Relationship Id="rId2" Type="http://schemas.openxmlformats.org/officeDocument/2006/relationships/hyperlink" Target="http://www.pokerology.com" TargetMode="External"/><Relationship Id="rId1" Type="http://schemas.openxmlformats.org/officeDocument/2006/relationships/slideLayout" Target="../slideLayouts/slideLayout2.xml"/><Relationship Id="rId5" Type="http://schemas.openxmlformats.org/officeDocument/2006/relationships/hyperlink" Target="http://www.wikipedia.org" TargetMode="External"/><Relationship Id="rId4" Type="http://schemas.openxmlformats.org/officeDocument/2006/relationships/hyperlink" Target="http://www.intmath.co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621945"/>
            <a:ext cx="9144000" cy="2387600"/>
          </a:xfrm>
        </p:spPr>
        <p:txBody>
          <a:bodyPr>
            <a:normAutofit/>
          </a:bodyPr>
          <a:lstStyle/>
          <a:p>
            <a:r>
              <a:rPr lang="el-GR" sz="8000" b="1" dirty="0">
                <a:cs typeface="Calibri Light"/>
              </a:rPr>
              <a:t>Πόκερ και Πιθανότητες</a:t>
            </a:r>
          </a:p>
        </p:txBody>
      </p:sp>
      <p:sp>
        <p:nvSpPr>
          <p:cNvPr id="3" name="Υπότιτλος 2"/>
          <p:cNvSpPr>
            <a:spLocks noGrp="1"/>
          </p:cNvSpPr>
          <p:nvPr>
            <p:ph type="subTitle" idx="1"/>
          </p:nvPr>
        </p:nvSpPr>
        <p:spPr/>
        <p:txBody>
          <a:bodyPr vert="horz" lIns="91440" tIns="45720" rIns="91440" bIns="45720" rtlCol="0" anchor="t">
            <a:noAutofit/>
          </a:bodyPr>
          <a:lstStyle/>
          <a:p>
            <a:r>
              <a:rPr lang="el-GR" sz="5400" b="1" dirty="0">
                <a:cs typeface="Calibri"/>
              </a:rPr>
              <a:t>Ευάγγελος Δημητρίου</a:t>
            </a:r>
          </a:p>
          <a:p>
            <a:r>
              <a:rPr lang="el-GR" sz="5400" b="1" dirty="0">
                <a:cs typeface="Calibri"/>
              </a:rPr>
              <a:t>Προπτυχιακός φοιτητής </a:t>
            </a:r>
          </a:p>
          <a:p>
            <a:r>
              <a:rPr lang="el-GR" sz="5400" b="1" dirty="0">
                <a:cs typeface="Calibri"/>
              </a:rPr>
              <a:t>11324</a:t>
            </a:r>
          </a:p>
        </p:txBody>
      </p:sp>
    </p:spTree>
    <p:extLst>
      <p:ext uri="{BB962C8B-B14F-4D97-AF65-F5344CB8AC3E}">
        <p14:creationId xmlns:p14="http://schemas.microsoft.com/office/powerpoint/2010/main" val="2325122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B5B03D78-D8F1-4E33-B9A0-1EC01B4C1E1A}"/>
              </a:ext>
            </a:extLst>
          </p:cNvPr>
          <p:cNvSpPr>
            <a:spLocks noGrp="1"/>
          </p:cNvSpPr>
          <p:nvPr>
            <p:ph idx="1"/>
          </p:nvPr>
        </p:nvSpPr>
        <p:spPr>
          <a:xfrm>
            <a:off x="920579" y="1331355"/>
            <a:ext cx="10515600" cy="4351338"/>
          </a:xfrm>
        </p:spPr>
        <p:txBody>
          <a:bodyPr vert="horz" lIns="91440" tIns="45720" rIns="91440" bIns="45720" rtlCol="0" anchor="t">
            <a:noAutofit/>
          </a:bodyPr>
          <a:lstStyle/>
          <a:p>
            <a:pPr marL="0" indent="0">
              <a:buNone/>
            </a:pPr>
            <a:r>
              <a:rPr lang="el-GR" sz="4000" dirty="0">
                <a:cs typeface="Calibri"/>
              </a:rPr>
              <a:t>Οι παίκτες για να συμμετάσχουν στο παιχνίδι ποντάρουν ένα αρχικό ποσό (πριν το παιχνίδι ξεκινήσει) το οποίο είναι κοινό για όλους.</a:t>
            </a:r>
          </a:p>
          <a:p>
            <a:pPr marL="0" indent="0">
              <a:buNone/>
            </a:pPr>
            <a:r>
              <a:rPr lang="el-GR" sz="4000" dirty="0">
                <a:cs typeface="Calibri"/>
              </a:rPr>
              <a:t>Στην συνέχεια ο </a:t>
            </a:r>
            <a:r>
              <a:rPr lang="el-GR" sz="4000" dirty="0" err="1">
                <a:cs typeface="Calibri"/>
              </a:rPr>
              <a:t>dealer</a:t>
            </a:r>
            <a:r>
              <a:rPr lang="el-GR" sz="4000" dirty="0">
                <a:cs typeface="Calibri"/>
              </a:rPr>
              <a:t> μοιράζει από δύο φύλλα σε κάθε παίκτη και ανοίγει 3 φύλλα στο τραπέζι κοινά για όλους τους παίκτες. Έτσι, ξεκινάει ο πρώτος γύρος πονταρίσματος. </a:t>
            </a:r>
            <a:endParaRPr lang="en-US" sz="4000">
              <a:cs typeface="Calibri"/>
            </a:endParaRPr>
          </a:p>
          <a:p>
            <a:pPr marL="0" indent="0">
              <a:buNone/>
            </a:pPr>
            <a:endParaRPr lang="el-GR" sz="3600" dirty="0">
              <a:cs typeface="Calibri"/>
            </a:endParaRPr>
          </a:p>
        </p:txBody>
      </p:sp>
    </p:spTree>
    <p:extLst>
      <p:ext uri="{BB962C8B-B14F-4D97-AF65-F5344CB8AC3E}">
        <p14:creationId xmlns:p14="http://schemas.microsoft.com/office/powerpoint/2010/main" val="3911359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E23FAD87-4BD2-47FC-B7D4-640221208380}"/>
              </a:ext>
            </a:extLst>
          </p:cNvPr>
          <p:cNvSpPr>
            <a:spLocks noGrp="1"/>
          </p:cNvSpPr>
          <p:nvPr>
            <p:ph idx="1"/>
          </p:nvPr>
        </p:nvSpPr>
        <p:spPr>
          <a:xfrm>
            <a:off x="838200" y="1074998"/>
            <a:ext cx="10515600" cy="4351338"/>
          </a:xfrm>
        </p:spPr>
        <p:txBody>
          <a:bodyPr vert="horz" lIns="91440" tIns="45720" rIns="91440" bIns="45720" rtlCol="0" anchor="t">
            <a:normAutofit/>
          </a:bodyPr>
          <a:lstStyle/>
          <a:p>
            <a:pPr marL="0" indent="0">
              <a:buNone/>
            </a:pPr>
            <a:r>
              <a:rPr lang="el-GR" sz="4000" dirty="0">
                <a:cs typeface="Calibri"/>
              </a:rPr>
              <a:t>Ο παίκτης στα δεξιά του </a:t>
            </a:r>
            <a:r>
              <a:rPr lang="el-GR" sz="4000" dirty="0" err="1">
                <a:cs typeface="Calibri"/>
              </a:rPr>
              <a:t>dealer</a:t>
            </a:r>
            <a:r>
              <a:rPr lang="el-GR" sz="4000" dirty="0">
                <a:cs typeface="Calibri"/>
              </a:rPr>
              <a:t>, αφού έχει δει τα φύλλα του, αποφασίζει αν θα αυξήσει το ποντάρισμα του, αν θα το αφήσει ίδιο ή αν θα πάει πάσο και θα βγει από το παιχνίδι.  Με τον ίδιο τρόπο και με δεξιόστροφη φορά συνεχίζεται το ποντάρισμα από τους άλλους παίκτες.</a:t>
            </a:r>
          </a:p>
        </p:txBody>
      </p:sp>
    </p:spTree>
    <p:extLst>
      <p:ext uri="{BB962C8B-B14F-4D97-AF65-F5344CB8AC3E}">
        <p14:creationId xmlns:p14="http://schemas.microsoft.com/office/powerpoint/2010/main" val="2040423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C1ACCBD-B373-417E-9742-B639EB1687AF}"/>
              </a:ext>
            </a:extLst>
          </p:cNvPr>
          <p:cNvSpPr>
            <a:spLocks noGrp="1"/>
          </p:cNvSpPr>
          <p:nvPr>
            <p:ph idx="1"/>
          </p:nvPr>
        </p:nvSpPr>
        <p:spPr>
          <a:xfrm>
            <a:off x="745524" y="837084"/>
            <a:ext cx="10515600" cy="4351338"/>
          </a:xfrm>
        </p:spPr>
        <p:txBody>
          <a:bodyPr vert="horz" lIns="91440" tIns="45720" rIns="91440" bIns="45720" rtlCol="0" anchor="t">
            <a:noAutofit/>
          </a:bodyPr>
          <a:lstStyle/>
          <a:p>
            <a:pPr marL="0" indent="0">
              <a:buNone/>
            </a:pPr>
            <a:r>
              <a:rPr lang="el-GR" sz="4000" dirty="0">
                <a:cs typeface="Calibri"/>
              </a:rPr>
              <a:t>Αν κάποιος παίκτης αυξήσει το ποντάρισμα οι υπόλοιποι θα πρέπει να αποφασίσουν αν θα ακολουθήσουν αυξάνοντας και αυτοί ή αν θα βγούνε από το παιχνίδι πηγαίνοντας πάσο. </a:t>
            </a:r>
          </a:p>
          <a:p>
            <a:pPr marL="0" indent="0">
              <a:buNone/>
            </a:pPr>
            <a:r>
              <a:rPr lang="el-GR" sz="4000" dirty="0">
                <a:cs typeface="Calibri"/>
              </a:rPr>
              <a:t>Μόλις ο πρώτος γύρος πονταρίσματος ολοκληρωθεί, o </a:t>
            </a:r>
            <a:r>
              <a:rPr lang="el-GR" sz="4000" dirty="0" err="1">
                <a:cs typeface="Calibri"/>
              </a:rPr>
              <a:t>dealer</a:t>
            </a:r>
            <a:r>
              <a:rPr lang="el-GR" sz="4000" dirty="0">
                <a:cs typeface="Calibri"/>
              </a:rPr>
              <a:t> ανοίγει ένα επιπλέον φύλλο στο τραπέζι και αρχίζει ο δεύτερος γύρος πονταρίσματος  με τον ακριβώς ίδιο τρόπο με τον πρώτο γύρο πονταρίσματος.</a:t>
            </a:r>
          </a:p>
          <a:p>
            <a:pPr marL="457200" indent="-457200"/>
            <a:endParaRPr lang="el-GR">
              <a:cs typeface="Calibri"/>
            </a:endParaRPr>
          </a:p>
          <a:p>
            <a:endParaRPr lang="el-GR" dirty="0">
              <a:cs typeface="Calibri"/>
            </a:endParaRPr>
          </a:p>
        </p:txBody>
      </p:sp>
    </p:spTree>
    <p:extLst>
      <p:ext uri="{BB962C8B-B14F-4D97-AF65-F5344CB8AC3E}">
        <p14:creationId xmlns:p14="http://schemas.microsoft.com/office/powerpoint/2010/main" val="2498970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6141D6C-AFCD-4673-91CB-638571A0A728}"/>
              </a:ext>
            </a:extLst>
          </p:cNvPr>
          <p:cNvSpPr>
            <a:spLocks noGrp="1"/>
          </p:cNvSpPr>
          <p:nvPr>
            <p:ph idx="1"/>
          </p:nvPr>
        </p:nvSpPr>
        <p:spPr>
          <a:xfrm>
            <a:off x="827903" y="1156301"/>
            <a:ext cx="10515600" cy="4351338"/>
          </a:xfrm>
        </p:spPr>
        <p:txBody>
          <a:bodyPr vert="horz" lIns="91440" tIns="45720" rIns="91440" bIns="45720" rtlCol="0" anchor="t">
            <a:noAutofit/>
          </a:bodyPr>
          <a:lstStyle/>
          <a:p>
            <a:pPr marL="0" indent="0">
              <a:buNone/>
            </a:pPr>
            <a:r>
              <a:rPr lang="el-GR" sz="4000" dirty="0">
                <a:cs typeface="Calibri"/>
              </a:rPr>
              <a:t>Όταν και ο δεύτερος γύρος πονταρίσματος ολοκληρωθεί, ο </a:t>
            </a:r>
            <a:r>
              <a:rPr lang="el-GR" sz="4000" dirty="0" err="1">
                <a:cs typeface="Calibri"/>
              </a:rPr>
              <a:t>dealer</a:t>
            </a:r>
            <a:r>
              <a:rPr lang="el-GR" sz="4000" dirty="0">
                <a:cs typeface="Calibri"/>
              </a:rPr>
              <a:t> ανοίγει το πέμπτο και τελευταίο φύλλο και ακολουθεί ο τρίτος γύρος πονταρίσματος. </a:t>
            </a:r>
            <a:endParaRPr lang="en-US" sz="4000">
              <a:cs typeface="Calibri"/>
            </a:endParaRPr>
          </a:p>
          <a:p>
            <a:pPr marL="0" indent="0">
              <a:buNone/>
            </a:pPr>
            <a:r>
              <a:rPr lang="el-GR" sz="4000" dirty="0">
                <a:cs typeface="Calibri"/>
              </a:rPr>
              <a:t>Όταν ολοκληρωθεί και ο τρίτος γύρος οι παίκτες ανοίγουν τα φύλλα τους και αναδεικνύεται ο νικητής ανάλογα με την </a:t>
            </a:r>
            <a:r>
              <a:rPr lang="el-GR" sz="4000" dirty="0" err="1">
                <a:cs typeface="Calibri"/>
              </a:rPr>
              <a:t>ισχυρότητα</a:t>
            </a:r>
            <a:r>
              <a:rPr lang="el-GR" sz="4000" dirty="0">
                <a:cs typeface="Calibri"/>
              </a:rPr>
              <a:t> των φύλλων που θα δούμε παρακάτω. </a:t>
            </a:r>
          </a:p>
        </p:txBody>
      </p:sp>
    </p:spTree>
    <p:extLst>
      <p:ext uri="{BB962C8B-B14F-4D97-AF65-F5344CB8AC3E}">
        <p14:creationId xmlns:p14="http://schemas.microsoft.com/office/powerpoint/2010/main" val="2424292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767357-DF9E-4F35-A749-A6D7A7E08066}"/>
              </a:ext>
            </a:extLst>
          </p:cNvPr>
          <p:cNvSpPr>
            <a:spLocks noGrp="1"/>
          </p:cNvSpPr>
          <p:nvPr>
            <p:ph type="title"/>
          </p:nvPr>
        </p:nvSpPr>
        <p:spPr>
          <a:xfrm>
            <a:off x="797011" y="2434881"/>
            <a:ext cx="10515600" cy="1325563"/>
          </a:xfrm>
        </p:spPr>
        <p:txBody>
          <a:bodyPr/>
          <a:lstStyle/>
          <a:p>
            <a:pPr algn="ctr"/>
            <a:r>
              <a:rPr lang="el-GR" sz="7200" b="1" dirty="0">
                <a:cs typeface="Calibri Light"/>
              </a:rPr>
              <a:t>Ισχύς Φύλλων</a:t>
            </a:r>
            <a:r>
              <a:rPr lang="el-GR" dirty="0">
                <a:cs typeface="Calibri Light"/>
              </a:rPr>
              <a:t> </a:t>
            </a:r>
          </a:p>
        </p:txBody>
      </p:sp>
    </p:spTree>
    <p:extLst>
      <p:ext uri="{BB962C8B-B14F-4D97-AF65-F5344CB8AC3E}">
        <p14:creationId xmlns:p14="http://schemas.microsoft.com/office/powerpoint/2010/main" val="2747735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A9B12C8-90DF-4515-9ACF-0A088F93BA0E}"/>
              </a:ext>
            </a:extLst>
          </p:cNvPr>
          <p:cNvSpPr>
            <a:spLocks noGrp="1"/>
          </p:cNvSpPr>
          <p:nvPr>
            <p:ph idx="1"/>
          </p:nvPr>
        </p:nvSpPr>
        <p:spPr>
          <a:xfrm>
            <a:off x="797011" y="713517"/>
            <a:ext cx="10515600" cy="4351338"/>
          </a:xfrm>
        </p:spPr>
        <p:txBody>
          <a:bodyPr vert="horz" lIns="91440" tIns="45720" rIns="91440" bIns="45720" rtlCol="0" anchor="t">
            <a:noAutofit/>
          </a:bodyPr>
          <a:lstStyle/>
          <a:p>
            <a:pPr marL="0" indent="0">
              <a:buNone/>
            </a:pPr>
            <a:r>
              <a:rPr lang="el-GR" sz="4000" dirty="0"/>
              <a:t>Στο πόκερ έχει διαμορφωθεί η σειρά κατά την οποία ένας συνδυασμός φύλλων θεωρείται ισχυρότερος από κάποιον άλλον. Εύλογα κανείς αναρωτιέται πώς δημιουργήθηκε αυτή η κατάταξη. Εδώ απάντηση έρχονται να δώσουν οι πιθανότητες, αφού ένας συνδυασμός θεωρείται ισχυρότερος ή ασθενέστερος από κάποιον άλλο ανάλογα με τις πιθανότητες που έχει ο καθένας να προκύψει.</a:t>
            </a:r>
            <a:endParaRPr lang="el-GR" sz="4000"/>
          </a:p>
          <a:p>
            <a:endParaRPr lang="el-GR" dirty="0">
              <a:cs typeface="Calibri"/>
            </a:endParaRPr>
          </a:p>
          <a:p>
            <a:pPr marL="0" indent="0">
              <a:buNone/>
            </a:pPr>
            <a:endParaRPr lang="el-GR" dirty="0">
              <a:cs typeface="Calibri"/>
            </a:endParaRPr>
          </a:p>
          <a:p>
            <a:endParaRPr lang="el-GR" dirty="0">
              <a:cs typeface="Calibri"/>
            </a:endParaRPr>
          </a:p>
        </p:txBody>
      </p:sp>
    </p:spTree>
    <p:extLst>
      <p:ext uri="{BB962C8B-B14F-4D97-AF65-F5344CB8AC3E}">
        <p14:creationId xmlns:p14="http://schemas.microsoft.com/office/powerpoint/2010/main" val="2800546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9134A41C-A27E-4184-9B74-896B720C1226}"/>
              </a:ext>
            </a:extLst>
          </p:cNvPr>
          <p:cNvSpPr>
            <a:spLocks noGrp="1"/>
          </p:cNvSpPr>
          <p:nvPr>
            <p:ph idx="1"/>
          </p:nvPr>
        </p:nvSpPr>
        <p:spPr>
          <a:xfrm>
            <a:off x="838200" y="2546436"/>
            <a:ext cx="10515600" cy="4351338"/>
          </a:xfrm>
        </p:spPr>
        <p:txBody>
          <a:bodyPr vert="horz" lIns="91440" tIns="45720" rIns="91440" bIns="45720" rtlCol="0" anchor="t">
            <a:normAutofit/>
          </a:bodyPr>
          <a:lstStyle/>
          <a:p>
            <a:pPr marL="0" indent="0" algn="ctr">
              <a:buNone/>
            </a:pPr>
            <a:r>
              <a:rPr lang="el-GR" sz="4000" dirty="0">
                <a:cs typeface="Calibri"/>
              </a:rPr>
              <a:t>Προκειμένου να συνεχίσουμε απαιτείται η παράθεση ενός ορισμού</a:t>
            </a:r>
            <a:endParaRPr lang="el-GR"/>
          </a:p>
        </p:txBody>
      </p:sp>
    </p:spTree>
    <p:extLst>
      <p:ext uri="{BB962C8B-B14F-4D97-AF65-F5344CB8AC3E}">
        <p14:creationId xmlns:p14="http://schemas.microsoft.com/office/powerpoint/2010/main" val="3917040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5" descr="Εικόνα που περιέχει στιγμιότυπο οθόνης&#10;&#10;Η περιγραφή δημιουργήθηκε με πολύ υψηλή αξιοπιστία">
            <a:extLst>
              <a:ext uri="{FF2B5EF4-FFF2-40B4-BE49-F238E27FC236}">
                <a16:creationId xmlns:a16="http://schemas.microsoft.com/office/drawing/2014/main" id="{E91F5DF1-F08E-44AA-91C8-349526E41993}"/>
              </a:ext>
            </a:extLst>
          </p:cNvPr>
          <p:cNvPicPr>
            <a:picLocks noGrp="1" noChangeAspect="1"/>
          </p:cNvPicPr>
          <p:nvPr>
            <p:ph idx="1"/>
          </p:nvPr>
        </p:nvPicPr>
        <p:blipFill>
          <a:blip r:embed="rId2"/>
          <a:stretch>
            <a:fillRect/>
          </a:stretch>
        </p:blipFill>
        <p:spPr>
          <a:xfrm>
            <a:off x="330379" y="1093137"/>
            <a:ext cx="11600748" cy="4673684"/>
          </a:xfrm>
          <a:prstGeom prst="rect">
            <a:avLst/>
          </a:prstGeom>
        </p:spPr>
      </p:pic>
    </p:spTree>
    <p:extLst>
      <p:ext uri="{BB962C8B-B14F-4D97-AF65-F5344CB8AC3E}">
        <p14:creationId xmlns:p14="http://schemas.microsoft.com/office/powerpoint/2010/main" val="240840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4">
            <a:extLst>
              <a:ext uri="{FF2B5EF4-FFF2-40B4-BE49-F238E27FC236}">
                <a16:creationId xmlns:a16="http://schemas.microsoft.com/office/drawing/2014/main" id="{41D4848A-3DBB-4B6B-B45B-1D3A150E4BA6}"/>
              </a:ext>
            </a:extLst>
          </p:cNvPr>
          <p:cNvPicPr>
            <a:picLocks noGrp="1" noChangeAspect="1"/>
          </p:cNvPicPr>
          <p:nvPr>
            <p:ph idx="1"/>
          </p:nvPr>
        </p:nvPicPr>
        <p:blipFill>
          <a:blip r:embed="rId2"/>
          <a:stretch>
            <a:fillRect/>
          </a:stretch>
        </p:blipFill>
        <p:spPr>
          <a:xfrm>
            <a:off x="125775" y="1726678"/>
            <a:ext cx="11979065" cy="2827009"/>
          </a:xfrm>
          <a:prstGeom prst="rect">
            <a:avLst/>
          </a:prstGeom>
        </p:spPr>
      </p:pic>
    </p:spTree>
    <p:extLst>
      <p:ext uri="{BB962C8B-B14F-4D97-AF65-F5344CB8AC3E}">
        <p14:creationId xmlns:p14="http://schemas.microsoft.com/office/powerpoint/2010/main" val="33752182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47BA99D-A0EF-4A55-A6D8-EDBDECF2DA20}"/>
              </a:ext>
            </a:extLst>
          </p:cNvPr>
          <p:cNvSpPr>
            <a:spLocks noGrp="1"/>
          </p:cNvSpPr>
          <p:nvPr>
            <p:ph idx="1"/>
          </p:nvPr>
        </p:nvSpPr>
        <p:spPr/>
        <p:txBody>
          <a:bodyPr vert="horz" lIns="91440" tIns="45720" rIns="91440" bIns="45720" rtlCol="0" anchor="t">
            <a:normAutofit/>
          </a:bodyPr>
          <a:lstStyle/>
          <a:p>
            <a:pPr marL="0" indent="0">
              <a:buNone/>
            </a:pPr>
            <a:r>
              <a:rPr lang="el-GR" sz="4000" dirty="0"/>
              <a:t>Η σειρά προέκυψε από την πιθανότητα κάθε συνδυασμού να συμβεί, δηλαδή όσο μικρότερη είναι η πιθανότητα τόσο ισχυρότερος είναι ο συνδυασμός. Ας δούμε λοιπόν πως υπολογίζονται οι πιθανότητες αυτές.</a:t>
            </a:r>
          </a:p>
        </p:txBody>
      </p:sp>
    </p:spTree>
    <p:extLst>
      <p:ext uri="{BB962C8B-B14F-4D97-AF65-F5344CB8AC3E}">
        <p14:creationId xmlns:p14="http://schemas.microsoft.com/office/powerpoint/2010/main" val="3441810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4A1B40F-23DB-48C8-87C5-C02243F1B2D1}"/>
              </a:ext>
            </a:extLst>
          </p:cNvPr>
          <p:cNvSpPr>
            <a:spLocks noGrp="1"/>
          </p:cNvSpPr>
          <p:nvPr>
            <p:ph type="title"/>
          </p:nvPr>
        </p:nvSpPr>
        <p:spPr>
          <a:xfrm>
            <a:off x="997424" y="2685244"/>
            <a:ext cx="10515600" cy="1325563"/>
          </a:xfrm>
        </p:spPr>
        <p:txBody>
          <a:bodyPr>
            <a:normAutofit/>
          </a:bodyPr>
          <a:lstStyle/>
          <a:p>
            <a:pPr algn="ctr"/>
            <a:r>
              <a:rPr lang="el-GR" sz="6000" b="1" dirty="0">
                <a:cs typeface="Calibri Light"/>
              </a:rPr>
              <a:t>Εισαγωγή </a:t>
            </a:r>
            <a:endParaRPr lang="el-GR" sz="6000" dirty="0">
              <a:cs typeface="Calibri Light"/>
            </a:endParaRPr>
          </a:p>
        </p:txBody>
      </p:sp>
    </p:spTree>
    <p:extLst>
      <p:ext uri="{BB962C8B-B14F-4D97-AF65-F5344CB8AC3E}">
        <p14:creationId xmlns:p14="http://schemas.microsoft.com/office/powerpoint/2010/main" val="3289478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6A23D31-20A9-4E7A-B3F6-C58EE76B1B0D}"/>
              </a:ext>
            </a:extLst>
          </p:cNvPr>
          <p:cNvSpPr>
            <a:spLocks noGrp="1"/>
          </p:cNvSpPr>
          <p:nvPr>
            <p:ph type="title"/>
          </p:nvPr>
        </p:nvSpPr>
        <p:spPr/>
        <p:txBody>
          <a:bodyPr/>
          <a:lstStyle/>
          <a:p>
            <a:pPr algn="ctr"/>
            <a:r>
              <a:rPr lang="el-GR" sz="4800" b="1" dirty="0">
                <a:cs typeface="Calibri Light"/>
              </a:rPr>
              <a:t>Royal </a:t>
            </a:r>
            <a:r>
              <a:rPr lang="el-GR" sz="4800" b="1" dirty="0" err="1">
                <a:cs typeface="Calibri Light"/>
              </a:rPr>
              <a:t>Flush</a:t>
            </a:r>
          </a:p>
        </p:txBody>
      </p:sp>
      <p:pic>
        <p:nvPicPr>
          <p:cNvPr id="5" name="Εικόνα 6" descr="Εικόνα που περιέχει κείμενο, βασίλισσα&#10;&#10;Η περιγραφή δημιουργήθηκε με πολύ υψηλή αξιοπιστία">
            <a:extLst>
              <a:ext uri="{FF2B5EF4-FFF2-40B4-BE49-F238E27FC236}">
                <a16:creationId xmlns:a16="http://schemas.microsoft.com/office/drawing/2014/main" id="{B7FBAA35-2DCD-43CA-B9E6-F18A50C509EF}"/>
              </a:ext>
            </a:extLst>
          </p:cNvPr>
          <p:cNvPicPr>
            <a:picLocks noChangeAspect="1"/>
          </p:cNvPicPr>
          <p:nvPr/>
        </p:nvPicPr>
        <p:blipFill>
          <a:blip r:embed="rId2"/>
          <a:stretch>
            <a:fillRect/>
          </a:stretch>
        </p:blipFill>
        <p:spPr>
          <a:xfrm>
            <a:off x="3989212" y="1825709"/>
            <a:ext cx="4205415" cy="4790034"/>
          </a:xfrm>
          <a:prstGeom prst="rect">
            <a:avLst/>
          </a:prstGeom>
        </p:spPr>
      </p:pic>
    </p:spTree>
    <p:extLst>
      <p:ext uri="{BB962C8B-B14F-4D97-AF65-F5344CB8AC3E}">
        <p14:creationId xmlns:p14="http://schemas.microsoft.com/office/powerpoint/2010/main" val="3679684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4">
            <a:extLst>
              <a:ext uri="{FF2B5EF4-FFF2-40B4-BE49-F238E27FC236}">
                <a16:creationId xmlns:a16="http://schemas.microsoft.com/office/drawing/2014/main" id="{E2E9155C-2F0C-4F91-B8AD-30E8D87626FB}"/>
              </a:ext>
            </a:extLst>
          </p:cNvPr>
          <p:cNvPicPr>
            <a:picLocks noGrp="1" noChangeAspect="1"/>
          </p:cNvPicPr>
          <p:nvPr>
            <p:ph idx="1"/>
          </p:nvPr>
        </p:nvPicPr>
        <p:blipFill>
          <a:blip r:embed="rId2"/>
          <a:stretch>
            <a:fillRect/>
          </a:stretch>
        </p:blipFill>
        <p:spPr>
          <a:xfrm>
            <a:off x="1002779" y="332581"/>
            <a:ext cx="9825273" cy="6243617"/>
          </a:xfrm>
          <a:prstGeom prst="rect">
            <a:avLst/>
          </a:prstGeom>
        </p:spPr>
      </p:pic>
    </p:spTree>
    <p:extLst>
      <p:ext uri="{BB962C8B-B14F-4D97-AF65-F5344CB8AC3E}">
        <p14:creationId xmlns:p14="http://schemas.microsoft.com/office/powerpoint/2010/main" val="3648685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18429B3-BDCB-4173-A975-FB00F8C54147}"/>
              </a:ext>
            </a:extLst>
          </p:cNvPr>
          <p:cNvSpPr>
            <a:spLocks noGrp="1"/>
          </p:cNvSpPr>
          <p:nvPr>
            <p:ph type="title"/>
          </p:nvPr>
        </p:nvSpPr>
        <p:spPr/>
        <p:txBody>
          <a:bodyPr/>
          <a:lstStyle/>
          <a:p>
            <a:pPr algn="ctr"/>
            <a:r>
              <a:rPr lang="el-GR" sz="4800" b="1" dirty="0" err="1">
                <a:cs typeface="Calibri Light"/>
              </a:rPr>
              <a:t>Straight</a:t>
            </a:r>
            <a:r>
              <a:rPr lang="el-GR" sz="4800" b="1" dirty="0">
                <a:cs typeface="Calibri Light"/>
              </a:rPr>
              <a:t> </a:t>
            </a:r>
            <a:r>
              <a:rPr lang="el-GR" sz="4800" b="1" dirty="0" err="1">
                <a:cs typeface="Calibri Light"/>
              </a:rPr>
              <a:t>Flush</a:t>
            </a:r>
          </a:p>
        </p:txBody>
      </p:sp>
      <p:pic>
        <p:nvPicPr>
          <p:cNvPr id="5" name="Εικόνα 6">
            <a:extLst>
              <a:ext uri="{FF2B5EF4-FFF2-40B4-BE49-F238E27FC236}">
                <a16:creationId xmlns:a16="http://schemas.microsoft.com/office/drawing/2014/main" id="{F4932E16-EDFF-47D4-BEC7-5216F9E7EA43}"/>
              </a:ext>
            </a:extLst>
          </p:cNvPr>
          <p:cNvPicPr>
            <a:picLocks noChangeAspect="1"/>
          </p:cNvPicPr>
          <p:nvPr/>
        </p:nvPicPr>
        <p:blipFill>
          <a:blip r:embed="rId2"/>
          <a:stretch>
            <a:fillRect/>
          </a:stretch>
        </p:blipFill>
        <p:spPr>
          <a:xfrm>
            <a:off x="1322987" y="2337902"/>
            <a:ext cx="9314818" cy="3265937"/>
          </a:xfrm>
          <a:prstGeom prst="rect">
            <a:avLst/>
          </a:prstGeom>
        </p:spPr>
      </p:pic>
    </p:spTree>
    <p:extLst>
      <p:ext uri="{BB962C8B-B14F-4D97-AF65-F5344CB8AC3E}">
        <p14:creationId xmlns:p14="http://schemas.microsoft.com/office/powerpoint/2010/main" val="4228368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4" descr="Εικόνα που περιέχει στιγμιότυπο οθόνης&#10;&#10;Η περιγραφή δημιουργήθηκε με υψηλή αξιοπιστία">
            <a:extLst>
              <a:ext uri="{FF2B5EF4-FFF2-40B4-BE49-F238E27FC236}">
                <a16:creationId xmlns:a16="http://schemas.microsoft.com/office/drawing/2014/main" id="{18A2CAFD-6592-4254-90C2-E0EA29966EC8}"/>
              </a:ext>
            </a:extLst>
          </p:cNvPr>
          <p:cNvPicPr>
            <a:picLocks noGrp="1" noChangeAspect="1"/>
          </p:cNvPicPr>
          <p:nvPr>
            <p:ph idx="1"/>
          </p:nvPr>
        </p:nvPicPr>
        <p:blipFill>
          <a:blip r:embed="rId2"/>
          <a:stretch>
            <a:fillRect/>
          </a:stretch>
        </p:blipFill>
        <p:spPr>
          <a:xfrm>
            <a:off x="139194" y="1080006"/>
            <a:ext cx="11912849" cy="4568169"/>
          </a:xfrm>
          <a:prstGeom prst="rect">
            <a:avLst/>
          </a:prstGeom>
        </p:spPr>
      </p:pic>
    </p:spTree>
    <p:extLst>
      <p:ext uri="{BB962C8B-B14F-4D97-AF65-F5344CB8AC3E}">
        <p14:creationId xmlns:p14="http://schemas.microsoft.com/office/powerpoint/2010/main" val="25194195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B681FE7-A3FF-4E24-8B8E-2300C81BDF4D}"/>
              </a:ext>
            </a:extLst>
          </p:cNvPr>
          <p:cNvSpPr>
            <a:spLocks noGrp="1"/>
          </p:cNvSpPr>
          <p:nvPr>
            <p:ph type="title"/>
          </p:nvPr>
        </p:nvSpPr>
        <p:spPr/>
        <p:txBody>
          <a:bodyPr/>
          <a:lstStyle/>
          <a:p>
            <a:pPr algn="ctr"/>
            <a:r>
              <a:rPr lang="el-GR" sz="4800" b="1" dirty="0" err="1">
                <a:cs typeface="Calibri Light"/>
              </a:rPr>
              <a:t>Four</a:t>
            </a:r>
            <a:r>
              <a:rPr lang="el-GR" sz="4800" b="1" dirty="0">
                <a:cs typeface="Calibri Light"/>
              </a:rPr>
              <a:t> of a </a:t>
            </a:r>
            <a:r>
              <a:rPr lang="el-GR" sz="4800" b="1" dirty="0" err="1">
                <a:cs typeface="Calibri Light"/>
              </a:rPr>
              <a:t>kind</a:t>
            </a:r>
            <a:r>
              <a:rPr lang="el-GR" sz="4800" b="1" dirty="0">
                <a:cs typeface="Calibri Light"/>
              </a:rPr>
              <a:t> </a:t>
            </a:r>
            <a:endParaRPr lang="el-GR" sz="4800" dirty="0">
              <a:cs typeface="Calibri Light"/>
            </a:endParaRPr>
          </a:p>
        </p:txBody>
      </p:sp>
      <p:pic>
        <p:nvPicPr>
          <p:cNvPr id="5" name="Εικόνα 6" descr="Εικόνα που περιέχει κείμενο&#10;&#10;Η περιγραφή δημιουργήθηκε με πολύ υψηλή αξιοπιστία">
            <a:extLst>
              <a:ext uri="{FF2B5EF4-FFF2-40B4-BE49-F238E27FC236}">
                <a16:creationId xmlns:a16="http://schemas.microsoft.com/office/drawing/2014/main" id="{76498104-9EA1-45D2-A4C9-44250F313E59}"/>
              </a:ext>
            </a:extLst>
          </p:cNvPr>
          <p:cNvPicPr>
            <a:picLocks noChangeAspect="1"/>
          </p:cNvPicPr>
          <p:nvPr/>
        </p:nvPicPr>
        <p:blipFill>
          <a:blip r:embed="rId2"/>
          <a:stretch>
            <a:fillRect/>
          </a:stretch>
        </p:blipFill>
        <p:spPr>
          <a:xfrm>
            <a:off x="3850489" y="1692020"/>
            <a:ext cx="4504037" cy="4771420"/>
          </a:xfrm>
          <a:prstGeom prst="rect">
            <a:avLst/>
          </a:prstGeom>
        </p:spPr>
      </p:pic>
    </p:spTree>
    <p:extLst>
      <p:ext uri="{BB962C8B-B14F-4D97-AF65-F5344CB8AC3E}">
        <p14:creationId xmlns:p14="http://schemas.microsoft.com/office/powerpoint/2010/main" val="23033294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4">
            <a:extLst>
              <a:ext uri="{FF2B5EF4-FFF2-40B4-BE49-F238E27FC236}">
                <a16:creationId xmlns:a16="http://schemas.microsoft.com/office/drawing/2014/main" id="{571C88B0-828C-43BE-B7B0-B90B65B5EF1E}"/>
              </a:ext>
            </a:extLst>
          </p:cNvPr>
          <p:cNvPicPr>
            <a:picLocks noGrp="1" noChangeAspect="1"/>
          </p:cNvPicPr>
          <p:nvPr>
            <p:ph idx="1"/>
          </p:nvPr>
        </p:nvPicPr>
        <p:blipFill>
          <a:blip r:embed="rId2"/>
          <a:stretch>
            <a:fillRect/>
          </a:stretch>
        </p:blipFill>
        <p:spPr>
          <a:xfrm>
            <a:off x="141579" y="1430031"/>
            <a:ext cx="11941289" cy="4181187"/>
          </a:xfrm>
          <a:prstGeom prst="rect">
            <a:avLst/>
          </a:prstGeom>
        </p:spPr>
      </p:pic>
    </p:spTree>
    <p:extLst>
      <p:ext uri="{BB962C8B-B14F-4D97-AF65-F5344CB8AC3E}">
        <p14:creationId xmlns:p14="http://schemas.microsoft.com/office/powerpoint/2010/main" val="28880061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16019C4-F628-41BD-BC36-01912BF07603}"/>
              </a:ext>
            </a:extLst>
          </p:cNvPr>
          <p:cNvSpPr>
            <a:spLocks noGrp="1"/>
          </p:cNvSpPr>
          <p:nvPr>
            <p:ph type="title"/>
          </p:nvPr>
        </p:nvSpPr>
        <p:spPr/>
        <p:txBody>
          <a:bodyPr/>
          <a:lstStyle/>
          <a:p>
            <a:pPr algn="ctr"/>
            <a:r>
              <a:rPr lang="el-GR" sz="4800" b="1" dirty="0" err="1">
                <a:cs typeface="Calibri Light"/>
              </a:rPr>
              <a:t>Full</a:t>
            </a:r>
            <a:r>
              <a:rPr lang="el-GR" sz="4800" b="1" dirty="0">
                <a:cs typeface="Calibri Light"/>
              </a:rPr>
              <a:t> House </a:t>
            </a:r>
          </a:p>
        </p:txBody>
      </p:sp>
      <p:pic>
        <p:nvPicPr>
          <p:cNvPr id="5" name="Εικόνα 6" descr="Εικόνα που περιέχει κείμενο, βασίλισσα&#10;&#10;Η περιγραφή δημιουργήθηκε με υψηλή αξιοπιστία">
            <a:extLst>
              <a:ext uri="{FF2B5EF4-FFF2-40B4-BE49-F238E27FC236}">
                <a16:creationId xmlns:a16="http://schemas.microsoft.com/office/drawing/2014/main" id="{3C4566B4-919F-4578-A038-32BF7F532C2A}"/>
              </a:ext>
            </a:extLst>
          </p:cNvPr>
          <p:cNvPicPr>
            <a:picLocks noChangeAspect="1"/>
          </p:cNvPicPr>
          <p:nvPr/>
        </p:nvPicPr>
        <p:blipFill>
          <a:blip r:embed="rId2"/>
          <a:stretch>
            <a:fillRect/>
          </a:stretch>
        </p:blipFill>
        <p:spPr>
          <a:xfrm>
            <a:off x="3459775" y="1696812"/>
            <a:ext cx="5276334" cy="5018297"/>
          </a:xfrm>
          <a:prstGeom prst="rect">
            <a:avLst/>
          </a:prstGeom>
        </p:spPr>
      </p:pic>
    </p:spTree>
    <p:extLst>
      <p:ext uri="{BB962C8B-B14F-4D97-AF65-F5344CB8AC3E}">
        <p14:creationId xmlns:p14="http://schemas.microsoft.com/office/powerpoint/2010/main" val="5303635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4" descr="Εικόνα που περιέχει στιγμιότυπο οθόνης&#10;&#10;Η περιγραφή δημιουργήθηκε με πολύ υψηλή αξιοπιστία">
            <a:extLst>
              <a:ext uri="{FF2B5EF4-FFF2-40B4-BE49-F238E27FC236}">
                <a16:creationId xmlns:a16="http://schemas.microsoft.com/office/drawing/2014/main" id="{798DE41B-0DCE-4B24-A14B-2BD552E0C4CF}"/>
              </a:ext>
            </a:extLst>
          </p:cNvPr>
          <p:cNvPicPr>
            <a:picLocks noGrp="1" noChangeAspect="1"/>
          </p:cNvPicPr>
          <p:nvPr>
            <p:ph idx="1"/>
          </p:nvPr>
        </p:nvPicPr>
        <p:blipFill>
          <a:blip r:embed="rId2"/>
          <a:stretch>
            <a:fillRect/>
          </a:stretch>
        </p:blipFill>
        <p:spPr>
          <a:xfrm>
            <a:off x="1431204" y="196446"/>
            <a:ext cx="9204554" cy="6497956"/>
          </a:xfrm>
          <a:prstGeom prst="rect">
            <a:avLst/>
          </a:prstGeom>
        </p:spPr>
      </p:pic>
    </p:spTree>
    <p:extLst>
      <p:ext uri="{BB962C8B-B14F-4D97-AF65-F5344CB8AC3E}">
        <p14:creationId xmlns:p14="http://schemas.microsoft.com/office/powerpoint/2010/main" val="18136219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E8E4396-664A-480F-8EC7-8F7B93F22806}"/>
              </a:ext>
            </a:extLst>
          </p:cNvPr>
          <p:cNvSpPr>
            <a:spLocks noGrp="1"/>
          </p:cNvSpPr>
          <p:nvPr>
            <p:ph type="title"/>
          </p:nvPr>
        </p:nvSpPr>
        <p:spPr/>
        <p:txBody>
          <a:bodyPr/>
          <a:lstStyle/>
          <a:p>
            <a:pPr algn="ctr"/>
            <a:r>
              <a:rPr lang="el-GR" sz="4800" b="1" dirty="0" err="1">
                <a:cs typeface="Calibri Light"/>
              </a:rPr>
              <a:t>Flush</a:t>
            </a:r>
            <a:r>
              <a:rPr lang="el-GR" sz="4800" b="1" dirty="0">
                <a:cs typeface="Calibri Light"/>
              </a:rPr>
              <a:t> </a:t>
            </a:r>
          </a:p>
        </p:txBody>
      </p:sp>
      <p:pic>
        <p:nvPicPr>
          <p:cNvPr id="5" name="Εικόνα 6" descr="Εικόνα που περιέχει βασίλισσα&#10;&#10;Η περιγραφή δημιουργήθηκε με πολύ υψηλή αξιοπιστία">
            <a:extLst>
              <a:ext uri="{FF2B5EF4-FFF2-40B4-BE49-F238E27FC236}">
                <a16:creationId xmlns:a16="http://schemas.microsoft.com/office/drawing/2014/main" id="{D41FCB21-E5A6-431E-8CE3-4CEAF00C31EA}"/>
              </a:ext>
            </a:extLst>
          </p:cNvPr>
          <p:cNvPicPr>
            <a:picLocks noChangeAspect="1"/>
          </p:cNvPicPr>
          <p:nvPr/>
        </p:nvPicPr>
        <p:blipFill>
          <a:blip r:embed="rId2"/>
          <a:stretch>
            <a:fillRect/>
          </a:stretch>
        </p:blipFill>
        <p:spPr>
          <a:xfrm>
            <a:off x="2048851" y="1695576"/>
            <a:ext cx="8108091" cy="4572740"/>
          </a:xfrm>
          <a:prstGeom prst="rect">
            <a:avLst/>
          </a:prstGeom>
        </p:spPr>
      </p:pic>
    </p:spTree>
    <p:extLst>
      <p:ext uri="{BB962C8B-B14F-4D97-AF65-F5344CB8AC3E}">
        <p14:creationId xmlns:p14="http://schemas.microsoft.com/office/powerpoint/2010/main" val="624256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Εικόνα 7" descr="Εικόνα που περιέχει ζώο&#10;&#10;Η περιγραφή δημιουργήθηκε με υψηλή αξιοπιστία">
            <a:extLst>
              <a:ext uri="{FF2B5EF4-FFF2-40B4-BE49-F238E27FC236}">
                <a16:creationId xmlns:a16="http://schemas.microsoft.com/office/drawing/2014/main" id="{2E4BDC5C-35F1-4002-B885-7B6D01196D1F}"/>
              </a:ext>
            </a:extLst>
          </p:cNvPr>
          <p:cNvPicPr>
            <a:picLocks noGrp="1" noChangeAspect="1"/>
          </p:cNvPicPr>
          <p:nvPr>
            <p:ph idx="1"/>
          </p:nvPr>
        </p:nvPicPr>
        <p:blipFill>
          <a:blip r:embed="rId2"/>
          <a:stretch>
            <a:fillRect/>
          </a:stretch>
        </p:blipFill>
        <p:spPr>
          <a:xfrm>
            <a:off x="339810" y="547323"/>
            <a:ext cx="11584458" cy="5826724"/>
          </a:xfrm>
          <a:prstGeom prst="rect">
            <a:avLst/>
          </a:prstGeom>
        </p:spPr>
      </p:pic>
    </p:spTree>
    <p:extLst>
      <p:ext uri="{BB962C8B-B14F-4D97-AF65-F5344CB8AC3E}">
        <p14:creationId xmlns:p14="http://schemas.microsoft.com/office/powerpoint/2010/main" val="3601497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7CF6F251-35C5-4006-A260-CB95C6348813}"/>
              </a:ext>
            </a:extLst>
          </p:cNvPr>
          <p:cNvSpPr>
            <a:spLocks noGrp="1"/>
          </p:cNvSpPr>
          <p:nvPr>
            <p:ph idx="1"/>
          </p:nvPr>
        </p:nvSpPr>
        <p:spPr>
          <a:xfrm>
            <a:off x="781334" y="787135"/>
            <a:ext cx="10515600" cy="4351338"/>
          </a:xfrm>
        </p:spPr>
        <p:txBody>
          <a:bodyPr vert="horz" lIns="91440" tIns="45720" rIns="91440" bIns="45720" rtlCol="0" anchor="t">
            <a:noAutofit/>
          </a:bodyPr>
          <a:lstStyle/>
          <a:p>
            <a:pPr marL="0" indent="0">
              <a:buNone/>
            </a:pPr>
            <a:r>
              <a:rPr lang="el-GR" sz="4000" dirty="0">
                <a:cs typeface="Calibri"/>
              </a:rPr>
              <a:t>Το πόκερ είναι ένα από τα πιο διάσημα παιχνίδια με τράπουλα παγκοσμίως. Μπορούν  να συμμετάσχουν από 2 έως 10 παίκτες σε ένα τραπέζι ή απεριόριστος αριθμός παικτών σε τουρνουά με πολλαπλά τραπέζια. Ο όρος πόκερ δεν αναφέρεται σε ένα συγκεκριμένο παιχνίδι καθώς υπάρχουν πολλές παραλλαγές με πιο διάσημη το </a:t>
            </a:r>
            <a:r>
              <a:rPr lang="el-GR" sz="4000" dirty="0" err="1">
                <a:cs typeface="Calibri"/>
              </a:rPr>
              <a:t>Texas</a:t>
            </a:r>
            <a:r>
              <a:rPr lang="el-GR" sz="4000" dirty="0">
                <a:cs typeface="Calibri"/>
              </a:rPr>
              <a:t> </a:t>
            </a:r>
            <a:r>
              <a:rPr lang="el-GR" sz="4000" dirty="0" err="1">
                <a:cs typeface="Calibri"/>
              </a:rPr>
              <a:t>Hold'em</a:t>
            </a:r>
            <a:r>
              <a:rPr lang="el-GR" sz="4000" dirty="0">
                <a:cs typeface="Calibri"/>
              </a:rPr>
              <a:t> με το οποίο και θα ασχοληθούμε.</a:t>
            </a:r>
            <a:endParaRPr lang="el-GR" sz="4000"/>
          </a:p>
          <a:p>
            <a:endParaRPr lang="el-GR" dirty="0">
              <a:cs typeface="Calibri"/>
            </a:endParaRPr>
          </a:p>
        </p:txBody>
      </p:sp>
    </p:spTree>
    <p:extLst>
      <p:ext uri="{BB962C8B-B14F-4D97-AF65-F5344CB8AC3E}">
        <p14:creationId xmlns:p14="http://schemas.microsoft.com/office/powerpoint/2010/main" val="732776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0A4A5DB-D47F-42EB-B46A-E2801907159B}"/>
              </a:ext>
            </a:extLst>
          </p:cNvPr>
          <p:cNvSpPr>
            <a:spLocks noGrp="1"/>
          </p:cNvSpPr>
          <p:nvPr>
            <p:ph type="title"/>
          </p:nvPr>
        </p:nvSpPr>
        <p:spPr/>
        <p:txBody>
          <a:bodyPr/>
          <a:lstStyle/>
          <a:p>
            <a:pPr algn="ctr"/>
            <a:r>
              <a:rPr lang="el-GR" sz="4800" b="1" dirty="0" err="1">
                <a:cs typeface="Calibri Light"/>
              </a:rPr>
              <a:t>Straight</a:t>
            </a:r>
            <a:r>
              <a:rPr lang="el-GR" sz="4800" b="1" dirty="0">
                <a:cs typeface="Calibri Light"/>
              </a:rPr>
              <a:t> </a:t>
            </a:r>
          </a:p>
        </p:txBody>
      </p:sp>
      <p:pic>
        <p:nvPicPr>
          <p:cNvPr id="7" name="Εικόνα 6" descr="Εικόνα που περιέχει ανυσματικά γραφικά&#10;&#10;Η περιγραφή δημιουργήθηκε με υψηλή αξιοπιστία">
            <a:extLst>
              <a:ext uri="{FF2B5EF4-FFF2-40B4-BE49-F238E27FC236}">
                <a16:creationId xmlns:a16="http://schemas.microsoft.com/office/drawing/2014/main" id="{169A0F7B-5031-4B20-911A-C22C333C53DE}"/>
              </a:ext>
            </a:extLst>
          </p:cNvPr>
          <p:cNvPicPr>
            <a:picLocks noChangeAspect="1"/>
          </p:cNvPicPr>
          <p:nvPr/>
        </p:nvPicPr>
        <p:blipFill>
          <a:blip r:embed="rId2"/>
          <a:stretch>
            <a:fillRect/>
          </a:stretch>
        </p:blipFill>
        <p:spPr>
          <a:xfrm>
            <a:off x="2397794" y="1695186"/>
            <a:ext cx="7418172" cy="4181443"/>
          </a:xfrm>
          <a:prstGeom prst="rect">
            <a:avLst/>
          </a:prstGeom>
        </p:spPr>
      </p:pic>
    </p:spTree>
    <p:extLst>
      <p:ext uri="{BB962C8B-B14F-4D97-AF65-F5344CB8AC3E}">
        <p14:creationId xmlns:p14="http://schemas.microsoft.com/office/powerpoint/2010/main" val="20306215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4" descr="Εικόνα που περιέχει στιγμιότυπο οθόνης&#10;&#10;Η περιγραφή δημιουργήθηκε με υψηλή αξιοπιστία">
            <a:extLst>
              <a:ext uri="{FF2B5EF4-FFF2-40B4-BE49-F238E27FC236}">
                <a16:creationId xmlns:a16="http://schemas.microsoft.com/office/drawing/2014/main" id="{E4682BC3-8256-47F1-88DD-9C8AE35A5B9A}"/>
              </a:ext>
            </a:extLst>
          </p:cNvPr>
          <p:cNvPicPr>
            <a:picLocks noGrp="1" noChangeAspect="1"/>
          </p:cNvPicPr>
          <p:nvPr>
            <p:ph idx="1"/>
          </p:nvPr>
        </p:nvPicPr>
        <p:blipFill>
          <a:blip r:embed="rId2"/>
          <a:stretch>
            <a:fillRect/>
          </a:stretch>
        </p:blipFill>
        <p:spPr>
          <a:xfrm>
            <a:off x="158266" y="1038176"/>
            <a:ext cx="11873919" cy="4691187"/>
          </a:xfrm>
          <a:prstGeom prst="rect">
            <a:avLst/>
          </a:prstGeom>
        </p:spPr>
      </p:pic>
    </p:spTree>
    <p:extLst>
      <p:ext uri="{BB962C8B-B14F-4D97-AF65-F5344CB8AC3E}">
        <p14:creationId xmlns:p14="http://schemas.microsoft.com/office/powerpoint/2010/main" val="23981070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DB44782-AC1C-4904-AC02-091BA9F96307}"/>
              </a:ext>
            </a:extLst>
          </p:cNvPr>
          <p:cNvSpPr>
            <a:spLocks noGrp="1"/>
          </p:cNvSpPr>
          <p:nvPr>
            <p:ph type="title"/>
          </p:nvPr>
        </p:nvSpPr>
        <p:spPr/>
        <p:txBody>
          <a:bodyPr/>
          <a:lstStyle/>
          <a:p>
            <a:pPr algn="ctr"/>
            <a:r>
              <a:rPr lang="el-GR" sz="4800" b="1" dirty="0" err="1">
                <a:cs typeface="Calibri Light"/>
              </a:rPr>
              <a:t>Three</a:t>
            </a:r>
            <a:r>
              <a:rPr lang="el-GR" sz="4800" b="1" dirty="0">
                <a:cs typeface="Calibri Light"/>
              </a:rPr>
              <a:t> of a </a:t>
            </a:r>
            <a:r>
              <a:rPr lang="el-GR" sz="4800" b="1" dirty="0" err="1">
                <a:cs typeface="Calibri Light"/>
              </a:rPr>
              <a:t>kind</a:t>
            </a:r>
            <a:r>
              <a:rPr lang="el-GR" sz="4800" b="1" dirty="0">
                <a:cs typeface="Calibri Light"/>
              </a:rPr>
              <a:t> </a:t>
            </a:r>
          </a:p>
        </p:txBody>
      </p:sp>
      <p:pic>
        <p:nvPicPr>
          <p:cNvPr id="8" name="Εικόνα 8" descr="Εικόνα που περιέχει κείμενο&#10;&#10;Η περιγραφή δημιουργήθηκε με υψηλή αξιοπιστία">
            <a:extLst>
              <a:ext uri="{FF2B5EF4-FFF2-40B4-BE49-F238E27FC236}">
                <a16:creationId xmlns:a16="http://schemas.microsoft.com/office/drawing/2014/main" id="{BF91133D-7D0B-4EC2-A6A6-CA869BE8DF7D}"/>
              </a:ext>
            </a:extLst>
          </p:cNvPr>
          <p:cNvPicPr>
            <a:picLocks noChangeAspect="1"/>
          </p:cNvPicPr>
          <p:nvPr/>
        </p:nvPicPr>
        <p:blipFill>
          <a:blip r:embed="rId2"/>
          <a:stretch>
            <a:fillRect/>
          </a:stretch>
        </p:blipFill>
        <p:spPr>
          <a:xfrm>
            <a:off x="2586250" y="1694688"/>
            <a:ext cx="7008124" cy="4947130"/>
          </a:xfrm>
          <a:prstGeom prst="rect">
            <a:avLst/>
          </a:prstGeom>
        </p:spPr>
      </p:pic>
    </p:spTree>
    <p:extLst>
      <p:ext uri="{BB962C8B-B14F-4D97-AF65-F5344CB8AC3E}">
        <p14:creationId xmlns:p14="http://schemas.microsoft.com/office/powerpoint/2010/main" val="18868338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4" descr="Εικόνα που περιέχει στιγμιότυπο οθόνης&#10;&#10;Η περιγραφή δημιουργήθηκε με πολύ υψηλή αξιοπιστία">
            <a:extLst>
              <a:ext uri="{FF2B5EF4-FFF2-40B4-BE49-F238E27FC236}">
                <a16:creationId xmlns:a16="http://schemas.microsoft.com/office/drawing/2014/main" id="{075EC67E-DB0B-4AA1-A0BE-9288C08D777A}"/>
              </a:ext>
            </a:extLst>
          </p:cNvPr>
          <p:cNvPicPr>
            <a:picLocks noGrp="1" noChangeAspect="1"/>
          </p:cNvPicPr>
          <p:nvPr>
            <p:ph idx="1"/>
          </p:nvPr>
        </p:nvPicPr>
        <p:blipFill>
          <a:blip r:embed="rId2"/>
          <a:stretch>
            <a:fillRect/>
          </a:stretch>
        </p:blipFill>
        <p:spPr>
          <a:xfrm>
            <a:off x="206197" y="570105"/>
            <a:ext cx="11787097" cy="5877797"/>
          </a:xfrm>
          <a:prstGeom prst="rect">
            <a:avLst/>
          </a:prstGeom>
        </p:spPr>
      </p:pic>
    </p:spTree>
    <p:extLst>
      <p:ext uri="{BB962C8B-B14F-4D97-AF65-F5344CB8AC3E}">
        <p14:creationId xmlns:p14="http://schemas.microsoft.com/office/powerpoint/2010/main" val="21809990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8E13086-4A5E-4DCF-B072-D96B26095622}"/>
              </a:ext>
            </a:extLst>
          </p:cNvPr>
          <p:cNvSpPr>
            <a:spLocks noGrp="1"/>
          </p:cNvSpPr>
          <p:nvPr>
            <p:ph type="title"/>
          </p:nvPr>
        </p:nvSpPr>
        <p:spPr/>
        <p:txBody>
          <a:bodyPr/>
          <a:lstStyle/>
          <a:p>
            <a:pPr algn="ctr"/>
            <a:r>
              <a:rPr lang="el-GR" sz="4800" b="1" dirty="0" err="1">
                <a:cs typeface="Calibri Light"/>
              </a:rPr>
              <a:t>Two</a:t>
            </a:r>
            <a:r>
              <a:rPr lang="el-GR" sz="4800" b="1" dirty="0">
                <a:cs typeface="Calibri Light"/>
              </a:rPr>
              <a:t> </a:t>
            </a:r>
            <a:r>
              <a:rPr lang="el-GR" sz="4800" b="1" dirty="0" err="1">
                <a:cs typeface="Calibri Light"/>
              </a:rPr>
              <a:t>Pairs</a:t>
            </a:r>
            <a:r>
              <a:rPr lang="el-GR" sz="4800" b="1" dirty="0">
                <a:cs typeface="Calibri Light"/>
              </a:rPr>
              <a:t> </a:t>
            </a:r>
          </a:p>
        </p:txBody>
      </p:sp>
      <p:pic>
        <p:nvPicPr>
          <p:cNvPr id="5" name="Εικόνα 6" descr="Εικόνα που περιέχει clipart&#10;&#10;Η περιγραφή δημιουργήθηκε με υψηλή αξιοπιστία">
            <a:extLst>
              <a:ext uri="{FF2B5EF4-FFF2-40B4-BE49-F238E27FC236}">
                <a16:creationId xmlns:a16="http://schemas.microsoft.com/office/drawing/2014/main" id="{B0A1F281-AF12-4E42-978E-6FEDDBA4FA30}"/>
              </a:ext>
            </a:extLst>
          </p:cNvPr>
          <p:cNvPicPr>
            <a:picLocks noChangeAspect="1"/>
          </p:cNvPicPr>
          <p:nvPr/>
        </p:nvPicPr>
        <p:blipFill>
          <a:blip r:embed="rId2"/>
          <a:stretch>
            <a:fillRect/>
          </a:stretch>
        </p:blipFill>
        <p:spPr>
          <a:xfrm>
            <a:off x="1547647" y="2219128"/>
            <a:ext cx="9097991" cy="3433242"/>
          </a:xfrm>
          <a:prstGeom prst="rect">
            <a:avLst/>
          </a:prstGeom>
        </p:spPr>
      </p:pic>
    </p:spTree>
    <p:extLst>
      <p:ext uri="{BB962C8B-B14F-4D97-AF65-F5344CB8AC3E}">
        <p14:creationId xmlns:p14="http://schemas.microsoft.com/office/powerpoint/2010/main" val="33244323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4" descr="Εικόνα που περιέχει στιγμιότυπο οθόνης&#10;&#10;Η περιγραφή δημιουργήθηκε με πολύ υψηλή αξιοπιστία">
            <a:extLst>
              <a:ext uri="{FF2B5EF4-FFF2-40B4-BE49-F238E27FC236}">
                <a16:creationId xmlns:a16="http://schemas.microsoft.com/office/drawing/2014/main" id="{0DBB5F84-8444-4DC6-BF42-B581963F2C09}"/>
              </a:ext>
            </a:extLst>
          </p:cNvPr>
          <p:cNvPicPr>
            <a:picLocks noGrp="1" noChangeAspect="1"/>
          </p:cNvPicPr>
          <p:nvPr>
            <p:ph idx="1"/>
          </p:nvPr>
        </p:nvPicPr>
        <p:blipFill>
          <a:blip r:embed="rId2"/>
          <a:stretch>
            <a:fillRect/>
          </a:stretch>
        </p:blipFill>
        <p:spPr>
          <a:xfrm>
            <a:off x="1040852" y="103588"/>
            <a:ext cx="10265323" cy="6695289"/>
          </a:xfrm>
          <a:prstGeom prst="rect">
            <a:avLst/>
          </a:prstGeom>
        </p:spPr>
      </p:pic>
    </p:spTree>
    <p:extLst>
      <p:ext uri="{BB962C8B-B14F-4D97-AF65-F5344CB8AC3E}">
        <p14:creationId xmlns:p14="http://schemas.microsoft.com/office/powerpoint/2010/main" val="3679306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BE624F7-9DB1-4F31-824C-96F1320F2057}"/>
              </a:ext>
            </a:extLst>
          </p:cNvPr>
          <p:cNvSpPr>
            <a:spLocks noGrp="1"/>
          </p:cNvSpPr>
          <p:nvPr>
            <p:ph type="title"/>
          </p:nvPr>
        </p:nvSpPr>
        <p:spPr/>
        <p:txBody>
          <a:bodyPr/>
          <a:lstStyle/>
          <a:p>
            <a:pPr algn="ctr"/>
            <a:r>
              <a:rPr lang="el-GR" sz="4800" b="1" dirty="0" err="1">
                <a:cs typeface="Calibri Light"/>
              </a:rPr>
              <a:t>One</a:t>
            </a:r>
            <a:r>
              <a:rPr lang="el-GR" sz="4800" b="1" dirty="0">
                <a:cs typeface="Calibri Light"/>
              </a:rPr>
              <a:t> </a:t>
            </a:r>
            <a:r>
              <a:rPr lang="el-GR" sz="4800" b="1" dirty="0" err="1">
                <a:cs typeface="Calibri Light"/>
              </a:rPr>
              <a:t>Pair</a:t>
            </a:r>
            <a:r>
              <a:rPr lang="el-GR" sz="4800" b="1" dirty="0">
                <a:cs typeface="Calibri Light"/>
              </a:rPr>
              <a:t> </a:t>
            </a:r>
          </a:p>
        </p:txBody>
      </p:sp>
      <p:pic>
        <p:nvPicPr>
          <p:cNvPr id="5" name="Εικόνα 6" descr="Εικόνα που περιέχει κείμενο&#10;&#10;Η περιγραφή δημιουργήθηκε με πολύ υψηλή αξιοπιστία">
            <a:extLst>
              <a:ext uri="{FF2B5EF4-FFF2-40B4-BE49-F238E27FC236}">
                <a16:creationId xmlns:a16="http://schemas.microsoft.com/office/drawing/2014/main" id="{07742118-EF97-40CC-8020-39B2E5FFB9D7}"/>
              </a:ext>
            </a:extLst>
          </p:cNvPr>
          <p:cNvPicPr>
            <a:picLocks noChangeAspect="1"/>
          </p:cNvPicPr>
          <p:nvPr/>
        </p:nvPicPr>
        <p:blipFill>
          <a:blip r:embed="rId2"/>
          <a:stretch>
            <a:fillRect/>
          </a:stretch>
        </p:blipFill>
        <p:spPr>
          <a:xfrm>
            <a:off x="3623781" y="1692798"/>
            <a:ext cx="4949587" cy="4910782"/>
          </a:xfrm>
          <a:prstGeom prst="rect">
            <a:avLst/>
          </a:prstGeom>
        </p:spPr>
      </p:pic>
    </p:spTree>
    <p:extLst>
      <p:ext uri="{BB962C8B-B14F-4D97-AF65-F5344CB8AC3E}">
        <p14:creationId xmlns:p14="http://schemas.microsoft.com/office/powerpoint/2010/main" val="8831355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4" descr="Εικόνα που περιέχει στιγμιότυπο οθόνης&#10;&#10;Η περιγραφή δημιουργήθηκε με πολύ υψηλή αξιοπιστία">
            <a:extLst>
              <a:ext uri="{FF2B5EF4-FFF2-40B4-BE49-F238E27FC236}">
                <a16:creationId xmlns:a16="http://schemas.microsoft.com/office/drawing/2014/main" id="{733829A8-4E88-4D5E-83D4-7C4DB17B1BB4}"/>
              </a:ext>
            </a:extLst>
          </p:cNvPr>
          <p:cNvPicPr>
            <a:picLocks noGrp="1" noChangeAspect="1"/>
          </p:cNvPicPr>
          <p:nvPr>
            <p:ph idx="1"/>
          </p:nvPr>
        </p:nvPicPr>
        <p:blipFill>
          <a:blip r:embed="rId2"/>
          <a:stretch>
            <a:fillRect/>
          </a:stretch>
        </p:blipFill>
        <p:spPr>
          <a:xfrm>
            <a:off x="106484" y="771290"/>
            <a:ext cx="11963764" cy="5411133"/>
          </a:xfrm>
          <a:prstGeom prst="rect">
            <a:avLst/>
          </a:prstGeom>
        </p:spPr>
      </p:pic>
    </p:spTree>
    <p:extLst>
      <p:ext uri="{BB962C8B-B14F-4D97-AF65-F5344CB8AC3E}">
        <p14:creationId xmlns:p14="http://schemas.microsoft.com/office/powerpoint/2010/main" val="23707261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DBA5B94-70BF-44F4-9686-47FDD7BA0D99}"/>
              </a:ext>
            </a:extLst>
          </p:cNvPr>
          <p:cNvSpPr>
            <a:spLocks noGrp="1"/>
          </p:cNvSpPr>
          <p:nvPr>
            <p:ph type="title"/>
          </p:nvPr>
        </p:nvSpPr>
        <p:spPr/>
        <p:txBody>
          <a:bodyPr/>
          <a:lstStyle/>
          <a:p>
            <a:pPr algn="ctr"/>
            <a:r>
              <a:rPr lang="el-GR" sz="4800" b="1" dirty="0" err="1">
                <a:cs typeface="Calibri Light"/>
              </a:rPr>
              <a:t>Higher</a:t>
            </a:r>
            <a:r>
              <a:rPr lang="el-GR" sz="4800" b="1" dirty="0">
                <a:cs typeface="Calibri Light"/>
              </a:rPr>
              <a:t> </a:t>
            </a:r>
            <a:r>
              <a:rPr lang="el-GR" sz="4800" b="1" dirty="0" err="1">
                <a:cs typeface="Calibri Light"/>
              </a:rPr>
              <a:t>Card</a:t>
            </a:r>
            <a:r>
              <a:rPr lang="el-GR" sz="4800" b="1" dirty="0">
                <a:cs typeface="Calibri Light"/>
              </a:rPr>
              <a:t> </a:t>
            </a:r>
          </a:p>
        </p:txBody>
      </p:sp>
      <p:pic>
        <p:nvPicPr>
          <p:cNvPr id="5" name="Εικόνα 6">
            <a:extLst>
              <a:ext uri="{FF2B5EF4-FFF2-40B4-BE49-F238E27FC236}">
                <a16:creationId xmlns:a16="http://schemas.microsoft.com/office/drawing/2014/main" id="{0C386F6C-4E58-49E6-AEAD-F7FB976C309C}"/>
              </a:ext>
            </a:extLst>
          </p:cNvPr>
          <p:cNvPicPr>
            <a:picLocks noChangeAspect="1"/>
          </p:cNvPicPr>
          <p:nvPr/>
        </p:nvPicPr>
        <p:blipFill>
          <a:blip r:embed="rId2"/>
          <a:stretch>
            <a:fillRect/>
          </a:stretch>
        </p:blipFill>
        <p:spPr>
          <a:xfrm>
            <a:off x="1669104" y="1690158"/>
            <a:ext cx="8851645" cy="4640318"/>
          </a:xfrm>
          <a:prstGeom prst="rect">
            <a:avLst/>
          </a:prstGeom>
        </p:spPr>
      </p:pic>
    </p:spTree>
    <p:extLst>
      <p:ext uri="{BB962C8B-B14F-4D97-AF65-F5344CB8AC3E}">
        <p14:creationId xmlns:p14="http://schemas.microsoft.com/office/powerpoint/2010/main" val="26899125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4" descr="Εικόνα που περιέχει στιγμιότυπο οθόνης&#10;&#10;Η περιγραφή δημιουργήθηκε με πολύ υψηλή αξιοπιστία">
            <a:extLst>
              <a:ext uri="{FF2B5EF4-FFF2-40B4-BE49-F238E27FC236}">
                <a16:creationId xmlns:a16="http://schemas.microsoft.com/office/drawing/2014/main" id="{E7229C4E-BAC7-43B4-BB30-6D6DB2155DE2}"/>
              </a:ext>
            </a:extLst>
          </p:cNvPr>
          <p:cNvPicPr>
            <a:picLocks noGrp="1" noChangeAspect="1"/>
          </p:cNvPicPr>
          <p:nvPr>
            <p:ph idx="1"/>
          </p:nvPr>
        </p:nvPicPr>
        <p:blipFill>
          <a:blip r:embed="rId2"/>
          <a:stretch>
            <a:fillRect/>
          </a:stretch>
        </p:blipFill>
        <p:spPr>
          <a:xfrm>
            <a:off x="1177827" y="57395"/>
            <a:ext cx="9829559" cy="6722365"/>
          </a:xfrm>
          <a:prstGeom prst="rect">
            <a:avLst/>
          </a:prstGeom>
        </p:spPr>
      </p:pic>
    </p:spTree>
    <p:extLst>
      <p:ext uri="{BB962C8B-B14F-4D97-AF65-F5344CB8AC3E}">
        <p14:creationId xmlns:p14="http://schemas.microsoft.com/office/powerpoint/2010/main" val="4089339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AEAB517-2476-4348-ACC4-45F174C09E85}"/>
              </a:ext>
            </a:extLst>
          </p:cNvPr>
          <p:cNvSpPr>
            <a:spLocks noGrp="1"/>
          </p:cNvSpPr>
          <p:nvPr>
            <p:ph type="title"/>
          </p:nvPr>
        </p:nvSpPr>
        <p:spPr>
          <a:xfrm>
            <a:off x="718580" y="587333"/>
            <a:ext cx="10515600" cy="2852737"/>
          </a:xfrm>
        </p:spPr>
        <p:txBody>
          <a:bodyPr>
            <a:normAutofit/>
          </a:bodyPr>
          <a:lstStyle/>
          <a:p>
            <a:pPr algn="ctr"/>
            <a:r>
              <a:rPr lang="el-GR" sz="8000" b="1" dirty="0">
                <a:cs typeface="Calibri Light"/>
              </a:rPr>
              <a:t>Ιστορική Αναδρομή </a:t>
            </a:r>
            <a:endParaRPr lang="el-GR" b="1">
              <a:cs typeface="Calibri Light"/>
            </a:endParaRPr>
          </a:p>
        </p:txBody>
      </p:sp>
    </p:spTree>
    <p:extLst>
      <p:ext uri="{BB962C8B-B14F-4D97-AF65-F5344CB8AC3E}">
        <p14:creationId xmlns:p14="http://schemas.microsoft.com/office/powerpoint/2010/main" val="41210727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6D9AA50-9A87-4F1F-80CF-1C447A2CC74F}"/>
              </a:ext>
            </a:extLst>
          </p:cNvPr>
          <p:cNvSpPr>
            <a:spLocks noGrp="1"/>
          </p:cNvSpPr>
          <p:nvPr>
            <p:ph type="title"/>
          </p:nvPr>
        </p:nvSpPr>
        <p:spPr>
          <a:xfrm>
            <a:off x="849573" y="2309931"/>
            <a:ext cx="10515600" cy="1325563"/>
          </a:xfrm>
        </p:spPr>
        <p:txBody>
          <a:bodyPr>
            <a:normAutofit/>
          </a:bodyPr>
          <a:lstStyle/>
          <a:p>
            <a:pPr algn="ctr"/>
            <a:r>
              <a:rPr lang="el-GR" sz="7200" b="1" dirty="0">
                <a:cs typeface="Calibri Light"/>
              </a:rPr>
              <a:t>Περίπτωση Ισοπαλίας </a:t>
            </a:r>
          </a:p>
        </p:txBody>
      </p:sp>
    </p:spTree>
    <p:extLst>
      <p:ext uri="{BB962C8B-B14F-4D97-AF65-F5344CB8AC3E}">
        <p14:creationId xmlns:p14="http://schemas.microsoft.com/office/powerpoint/2010/main" val="36136496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065761E8-A82E-4BCC-AB4C-90D40661BA5B}"/>
              </a:ext>
            </a:extLst>
          </p:cNvPr>
          <p:cNvSpPr>
            <a:spLocks noGrp="1"/>
          </p:cNvSpPr>
          <p:nvPr>
            <p:ph idx="1"/>
          </p:nvPr>
        </p:nvSpPr>
        <p:spPr>
          <a:xfrm>
            <a:off x="781334" y="290252"/>
            <a:ext cx="10515600" cy="4351338"/>
          </a:xfrm>
        </p:spPr>
        <p:txBody>
          <a:bodyPr vert="horz" lIns="91440" tIns="45720" rIns="91440" bIns="45720" rtlCol="0" anchor="t">
            <a:noAutofit/>
          </a:bodyPr>
          <a:lstStyle/>
          <a:p>
            <a:r>
              <a:rPr lang="el-GR" sz="4000" dirty="0">
                <a:cs typeface="Calibri"/>
              </a:rPr>
              <a:t>Αν για τον σχηματισμό του συνδυασμού χρησιμοποιείται ένα από τα δύο φύλλα που οι παίκτες έχουν στα χέρια τους, τότε ο νικητής καθορίζεται από το φύλλο του χεριού που δεν συμμετάσχει στον συνδυασμό, καθώς κερδίζει αυτός που έχει το ισχυρότερο.</a:t>
            </a:r>
          </a:p>
          <a:p>
            <a:r>
              <a:rPr lang="el-GR" sz="4000" dirty="0">
                <a:cs typeface="Calibri"/>
              </a:rPr>
              <a:t>Για παράδειγμα, αν ένας παίκτης έχει 5 και 7 στο χέρι του και ένας άλλος έχει 5 και 10, και οι δύο σχηματίζουν ζεύγος στο 5, τότε κερδίζει αυτός που έχει το 10, καθώς το 10 είναι μεγαλύτερο από το 7.</a:t>
            </a:r>
          </a:p>
        </p:txBody>
      </p:sp>
    </p:spTree>
    <p:extLst>
      <p:ext uri="{BB962C8B-B14F-4D97-AF65-F5344CB8AC3E}">
        <p14:creationId xmlns:p14="http://schemas.microsoft.com/office/powerpoint/2010/main" val="11423419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1994F92A-E632-48E1-BCDA-0725570F99DE}"/>
              </a:ext>
            </a:extLst>
          </p:cNvPr>
          <p:cNvSpPr>
            <a:spLocks noGrp="1"/>
          </p:cNvSpPr>
          <p:nvPr>
            <p:ph idx="1"/>
          </p:nvPr>
        </p:nvSpPr>
        <p:spPr>
          <a:xfrm>
            <a:off x="849573" y="415356"/>
            <a:ext cx="10515600" cy="4351338"/>
          </a:xfrm>
        </p:spPr>
        <p:txBody>
          <a:bodyPr vert="horz" lIns="91440" tIns="45720" rIns="91440" bIns="45720" rtlCol="0" anchor="t">
            <a:noAutofit/>
          </a:bodyPr>
          <a:lstStyle/>
          <a:p>
            <a:r>
              <a:rPr lang="el-GR" sz="4400" dirty="0">
                <a:cs typeface="Calibri"/>
              </a:rPr>
              <a:t>Αν για τον σχηματισμό του συνδυασμού χρησιμοποιούνται και τα δυο φύλλα του χεριού δύο παικτών, τότε τα κέρδη μοιράζονται.</a:t>
            </a:r>
          </a:p>
          <a:p>
            <a:r>
              <a:rPr lang="el-GR" sz="4400" dirty="0">
                <a:cs typeface="Calibri"/>
              </a:rPr>
              <a:t>Για παράδειγμα, αν δύο παίκτες έχουν 5 και 7 στα χέρια τους και κάτω είναι ανοικτά 5 και 7, δηλαδή αν και οι δύο παίκτες σχηματίζουν ζεύγη στο 5 και στο 7, τότε τα κέρδη μοιράζονται.</a:t>
            </a:r>
            <a:r>
              <a:rPr lang="el-GR" sz="4800" dirty="0">
                <a:cs typeface="Calibri"/>
              </a:rPr>
              <a:t> </a:t>
            </a:r>
          </a:p>
        </p:txBody>
      </p:sp>
    </p:spTree>
    <p:extLst>
      <p:ext uri="{BB962C8B-B14F-4D97-AF65-F5344CB8AC3E}">
        <p14:creationId xmlns:p14="http://schemas.microsoft.com/office/powerpoint/2010/main" val="22442069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3E52281-996C-470D-A80C-C70763FBD799}"/>
              </a:ext>
            </a:extLst>
          </p:cNvPr>
          <p:cNvSpPr>
            <a:spLocks noGrp="1"/>
          </p:cNvSpPr>
          <p:nvPr>
            <p:ph type="title"/>
          </p:nvPr>
        </p:nvSpPr>
        <p:spPr>
          <a:xfrm>
            <a:off x="838200" y="2617006"/>
            <a:ext cx="10515600" cy="1325563"/>
          </a:xfrm>
        </p:spPr>
        <p:txBody>
          <a:bodyPr>
            <a:normAutofit/>
          </a:bodyPr>
          <a:lstStyle/>
          <a:p>
            <a:pPr algn="ctr"/>
            <a:r>
              <a:rPr lang="el-GR" sz="7200" b="1" dirty="0">
                <a:cs typeface="Calibri Light"/>
              </a:rPr>
              <a:t>Παράδειγμα </a:t>
            </a:r>
          </a:p>
        </p:txBody>
      </p:sp>
    </p:spTree>
    <p:extLst>
      <p:ext uri="{BB962C8B-B14F-4D97-AF65-F5344CB8AC3E}">
        <p14:creationId xmlns:p14="http://schemas.microsoft.com/office/powerpoint/2010/main" val="901103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D39A9D5-C45E-42C7-9A71-7F22BDEC6A85}"/>
              </a:ext>
            </a:extLst>
          </p:cNvPr>
          <p:cNvSpPr>
            <a:spLocks noGrp="1"/>
          </p:cNvSpPr>
          <p:nvPr>
            <p:ph sz="half" idx="1"/>
          </p:nvPr>
        </p:nvSpPr>
        <p:spPr>
          <a:xfrm>
            <a:off x="735842" y="1222849"/>
            <a:ext cx="5181600" cy="4351338"/>
          </a:xfrm>
        </p:spPr>
        <p:txBody>
          <a:bodyPr vert="horz" lIns="91440" tIns="45720" rIns="91440" bIns="45720" rtlCol="0" anchor="t">
            <a:noAutofit/>
          </a:bodyPr>
          <a:lstStyle/>
          <a:p>
            <a:r>
              <a:rPr lang="el-GR" sz="4000" dirty="0">
                <a:cs typeface="Calibri"/>
              </a:rPr>
              <a:t>Ας υποθέσουμε ότι συμμετάσχουμε σε μία παρτίδα με έναν μόνο αντίπαλο και ότι στα χέρια μας έχουμε 5 και 6 μπαστούνι, ενώ ο αντίπαλος έχει Κ και 8 οποιουδήποτε είδους. </a:t>
            </a:r>
            <a:endParaRPr lang="el-GR" sz="4000" dirty="0"/>
          </a:p>
        </p:txBody>
      </p:sp>
      <p:pic>
        <p:nvPicPr>
          <p:cNvPr id="5" name="Εικόνα 5">
            <a:extLst>
              <a:ext uri="{FF2B5EF4-FFF2-40B4-BE49-F238E27FC236}">
                <a16:creationId xmlns:a16="http://schemas.microsoft.com/office/drawing/2014/main" id="{79EFFC40-7983-48AF-A4FD-32E094CE428B}"/>
              </a:ext>
            </a:extLst>
          </p:cNvPr>
          <p:cNvPicPr>
            <a:picLocks noGrp="1" noChangeAspect="1"/>
          </p:cNvPicPr>
          <p:nvPr>
            <p:ph sz="half" idx="2"/>
          </p:nvPr>
        </p:nvPicPr>
        <p:blipFill>
          <a:blip r:embed="rId2"/>
          <a:stretch>
            <a:fillRect/>
          </a:stretch>
        </p:blipFill>
        <p:spPr>
          <a:xfrm>
            <a:off x="6667998" y="252852"/>
            <a:ext cx="1483199" cy="2162886"/>
          </a:xfrm>
          <a:prstGeom prst="rect">
            <a:avLst/>
          </a:prstGeom>
        </p:spPr>
      </p:pic>
      <p:pic>
        <p:nvPicPr>
          <p:cNvPr id="7" name="Εικόνα 7">
            <a:extLst>
              <a:ext uri="{FF2B5EF4-FFF2-40B4-BE49-F238E27FC236}">
                <a16:creationId xmlns:a16="http://schemas.microsoft.com/office/drawing/2014/main" id="{F5AF3F36-013E-48FF-8FAB-9597D1D56792}"/>
              </a:ext>
            </a:extLst>
          </p:cNvPr>
          <p:cNvPicPr>
            <a:picLocks noChangeAspect="1"/>
          </p:cNvPicPr>
          <p:nvPr/>
        </p:nvPicPr>
        <p:blipFill>
          <a:blip r:embed="rId3"/>
          <a:stretch>
            <a:fillRect/>
          </a:stretch>
        </p:blipFill>
        <p:spPr>
          <a:xfrm>
            <a:off x="8391027" y="260587"/>
            <a:ext cx="1505945" cy="2151513"/>
          </a:xfrm>
          <a:prstGeom prst="rect">
            <a:avLst/>
          </a:prstGeom>
        </p:spPr>
      </p:pic>
      <p:pic>
        <p:nvPicPr>
          <p:cNvPr id="9" name="Εικόνα 9" descr="Εικόνα που περιέχει βασίλισσα, κείμενο, εφημερίδα&#10;&#10;Η περιγραφή δημιουργήθηκε με πολύ υψηλή αξιοπιστία">
            <a:extLst>
              <a:ext uri="{FF2B5EF4-FFF2-40B4-BE49-F238E27FC236}">
                <a16:creationId xmlns:a16="http://schemas.microsoft.com/office/drawing/2014/main" id="{DE7AD6A7-F528-4599-AB9C-64239366439B}"/>
              </a:ext>
            </a:extLst>
          </p:cNvPr>
          <p:cNvPicPr>
            <a:picLocks noChangeAspect="1"/>
          </p:cNvPicPr>
          <p:nvPr/>
        </p:nvPicPr>
        <p:blipFill>
          <a:blip r:embed="rId4"/>
          <a:stretch>
            <a:fillRect/>
          </a:stretch>
        </p:blipFill>
        <p:spPr>
          <a:xfrm>
            <a:off x="6666078" y="3221582"/>
            <a:ext cx="2351395" cy="2154925"/>
          </a:xfrm>
          <a:prstGeom prst="rect">
            <a:avLst/>
          </a:prstGeom>
        </p:spPr>
      </p:pic>
      <p:pic>
        <p:nvPicPr>
          <p:cNvPr id="11" name="Εικόνα 11" descr="Εικόνα που περιέχει clipart&#10;&#10;Η περιγραφή δημιουργήθηκε με πολύ υψηλή αξιοπιστία">
            <a:extLst>
              <a:ext uri="{FF2B5EF4-FFF2-40B4-BE49-F238E27FC236}">
                <a16:creationId xmlns:a16="http://schemas.microsoft.com/office/drawing/2014/main" id="{90660FBE-FB29-4439-B997-18B78927F3A7}"/>
              </a:ext>
            </a:extLst>
          </p:cNvPr>
          <p:cNvPicPr>
            <a:picLocks noChangeAspect="1"/>
          </p:cNvPicPr>
          <p:nvPr/>
        </p:nvPicPr>
        <p:blipFill>
          <a:blip r:embed="rId5"/>
          <a:stretch>
            <a:fillRect/>
          </a:stretch>
        </p:blipFill>
        <p:spPr>
          <a:xfrm>
            <a:off x="9194041" y="3218313"/>
            <a:ext cx="2800066" cy="2172835"/>
          </a:xfrm>
          <a:prstGeom prst="rect">
            <a:avLst/>
          </a:prstGeom>
        </p:spPr>
      </p:pic>
    </p:spTree>
    <p:extLst>
      <p:ext uri="{BB962C8B-B14F-4D97-AF65-F5344CB8AC3E}">
        <p14:creationId xmlns:p14="http://schemas.microsoft.com/office/powerpoint/2010/main" val="4056954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D05DA7F5-92F6-498F-8F35-3F83FE4EBE92}"/>
              </a:ext>
            </a:extLst>
          </p:cNvPr>
          <p:cNvSpPr>
            <a:spLocks noGrp="1"/>
          </p:cNvSpPr>
          <p:nvPr>
            <p:ph sz="half" idx="1"/>
          </p:nvPr>
        </p:nvSpPr>
        <p:spPr/>
        <p:txBody>
          <a:bodyPr vert="horz" lIns="91440" tIns="45720" rIns="91440" bIns="45720" rtlCol="0" anchor="t">
            <a:normAutofit/>
          </a:bodyPr>
          <a:lstStyle/>
          <a:p>
            <a:r>
              <a:rPr lang="el-GR" sz="4000" dirty="0">
                <a:cs typeface="Calibri"/>
              </a:rPr>
              <a:t>Στο τραπέζι ανοίγουν οι εξής κάρτες:</a:t>
            </a:r>
          </a:p>
          <a:p>
            <a:r>
              <a:rPr lang="el-GR" sz="4000" dirty="0">
                <a:cs typeface="Calibri"/>
              </a:rPr>
              <a:t>4 μπαστούνι</a:t>
            </a:r>
          </a:p>
          <a:p>
            <a:r>
              <a:rPr lang="el-GR" sz="4000" dirty="0">
                <a:cs typeface="Calibri"/>
              </a:rPr>
              <a:t>7 μπαστούνι </a:t>
            </a:r>
          </a:p>
          <a:p>
            <a:r>
              <a:rPr lang="el-GR" sz="4000" dirty="0">
                <a:cs typeface="Calibri"/>
              </a:rPr>
              <a:t>Κ σπαθί</a:t>
            </a:r>
          </a:p>
        </p:txBody>
      </p:sp>
      <p:pic>
        <p:nvPicPr>
          <p:cNvPr id="5" name="Εικόνα 5">
            <a:extLst>
              <a:ext uri="{FF2B5EF4-FFF2-40B4-BE49-F238E27FC236}">
                <a16:creationId xmlns:a16="http://schemas.microsoft.com/office/drawing/2014/main" id="{D95F641F-D3F4-4F3A-B4AB-1125BA71F8DE}"/>
              </a:ext>
            </a:extLst>
          </p:cNvPr>
          <p:cNvPicPr>
            <a:picLocks noGrp="1" noChangeAspect="1"/>
          </p:cNvPicPr>
          <p:nvPr>
            <p:ph sz="half" idx="2"/>
          </p:nvPr>
        </p:nvPicPr>
        <p:blipFill>
          <a:blip r:embed="rId2"/>
          <a:stretch>
            <a:fillRect/>
          </a:stretch>
        </p:blipFill>
        <p:spPr>
          <a:xfrm>
            <a:off x="6967324" y="2351479"/>
            <a:ext cx="1271233" cy="1843870"/>
          </a:xfrm>
          <a:prstGeom prst="rect">
            <a:avLst/>
          </a:prstGeom>
        </p:spPr>
      </p:pic>
      <p:pic>
        <p:nvPicPr>
          <p:cNvPr id="7" name="Εικόνα 7">
            <a:extLst>
              <a:ext uri="{FF2B5EF4-FFF2-40B4-BE49-F238E27FC236}">
                <a16:creationId xmlns:a16="http://schemas.microsoft.com/office/drawing/2014/main" id="{5969E447-A6E1-48EF-B0A4-9AEABAE657BD}"/>
              </a:ext>
            </a:extLst>
          </p:cNvPr>
          <p:cNvPicPr>
            <a:picLocks noChangeAspect="1"/>
          </p:cNvPicPr>
          <p:nvPr/>
        </p:nvPicPr>
        <p:blipFill>
          <a:blip r:embed="rId3"/>
          <a:stretch>
            <a:fillRect/>
          </a:stretch>
        </p:blipFill>
        <p:spPr>
          <a:xfrm>
            <a:off x="8641236" y="2353244"/>
            <a:ext cx="1244364" cy="1833065"/>
          </a:xfrm>
          <a:prstGeom prst="rect">
            <a:avLst/>
          </a:prstGeom>
        </p:spPr>
      </p:pic>
      <p:pic>
        <p:nvPicPr>
          <p:cNvPr id="9" name="Εικόνα 9">
            <a:extLst>
              <a:ext uri="{FF2B5EF4-FFF2-40B4-BE49-F238E27FC236}">
                <a16:creationId xmlns:a16="http://schemas.microsoft.com/office/drawing/2014/main" id="{ABFB88FA-6BC3-46E7-B8F6-45B38A0E5064}"/>
              </a:ext>
            </a:extLst>
          </p:cNvPr>
          <p:cNvPicPr>
            <a:picLocks noChangeAspect="1"/>
          </p:cNvPicPr>
          <p:nvPr/>
        </p:nvPicPr>
        <p:blipFill>
          <a:blip r:embed="rId4"/>
          <a:stretch>
            <a:fillRect/>
          </a:stretch>
        </p:blipFill>
        <p:spPr>
          <a:xfrm>
            <a:off x="10254302" y="2353954"/>
            <a:ext cx="1350560" cy="1843017"/>
          </a:xfrm>
          <a:prstGeom prst="rect">
            <a:avLst/>
          </a:prstGeom>
        </p:spPr>
      </p:pic>
    </p:spTree>
    <p:extLst>
      <p:ext uri="{BB962C8B-B14F-4D97-AF65-F5344CB8AC3E}">
        <p14:creationId xmlns:p14="http://schemas.microsoft.com/office/powerpoint/2010/main" val="39151213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985296B5-3DF4-433F-951A-BC18C535EF8A}"/>
              </a:ext>
            </a:extLst>
          </p:cNvPr>
          <p:cNvSpPr>
            <a:spLocks noGrp="1"/>
          </p:cNvSpPr>
          <p:nvPr>
            <p:ph idx="1"/>
          </p:nvPr>
        </p:nvSpPr>
        <p:spPr>
          <a:xfrm>
            <a:off x="815454" y="642819"/>
            <a:ext cx="10515600" cy="4351338"/>
          </a:xfrm>
        </p:spPr>
        <p:txBody>
          <a:bodyPr vert="horz" lIns="91440" tIns="45720" rIns="91440" bIns="45720" rtlCol="0" anchor="t">
            <a:noAutofit/>
          </a:bodyPr>
          <a:lstStyle/>
          <a:p>
            <a:pPr marL="0" indent="0">
              <a:buNone/>
            </a:pPr>
            <a:r>
              <a:rPr lang="el-GR" sz="4000" dirty="0">
                <a:cs typeface="Calibri"/>
              </a:rPr>
              <a:t>Με τον τρόπο που έχουν διαμορφωθεί τα φύλλα έχουμε πιθανότητα να σχηματίσουμε </a:t>
            </a:r>
            <a:r>
              <a:rPr lang="el-GR" sz="4000" dirty="0" err="1">
                <a:cs typeface="Calibri"/>
              </a:rPr>
              <a:t>straight</a:t>
            </a:r>
            <a:r>
              <a:rPr lang="el-GR" sz="4000" dirty="0">
                <a:cs typeface="Calibri"/>
              </a:rPr>
              <a:t> και </a:t>
            </a:r>
            <a:r>
              <a:rPr lang="el-GR" sz="4000" dirty="0" err="1">
                <a:cs typeface="Calibri"/>
              </a:rPr>
              <a:t>flush</a:t>
            </a:r>
            <a:r>
              <a:rPr lang="el-GR" sz="4000" dirty="0">
                <a:cs typeface="Calibri"/>
              </a:rPr>
              <a:t> (χωρίς αυτό να σημαίνει ότι δεν μπορούν να προκύψουν και άλλοι συνδυασμοί. Απλώς διαλέγουμε τους ισχυρότερους και τους πιο πιθανούς). Για τον σχηματισμό του </a:t>
            </a:r>
            <a:r>
              <a:rPr lang="el-GR" sz="4000" dirty="0" err="1">
                <a:cs typeface="Calibri"/>
              </a:rPr>
              <a:t>straight</a:t>
            </a:r>
            <a:r>
              <a:rPr lang="el-GR" sz="4000" dirty="0">
                <a:cs typeface="Calibri"/>
              </a:rPr>
              <a:t> πρέπει το επόμενο φύλλο που θα ανοίξει να είναι 3 ή 8, ενώ για τον σχηματισμό του </a:t>
            </a:r>
            <a:r>
              <a:rPr lang="el-GR" sz="4000" dirty="0" err="1">
                <a:cs typeface="Calibri"/>
              </a:rPr>
              <a:t>flush</a:t>
            </a:r>
            <a:r>
              <a:rPr lang="el-GR" sz="4000" dirty="0">
                <a:cs typeface="Calibri"/>
              </a:rPr>
              <a:t> πρέπει το επόμενο φύλλο να είναι ένα οποιοδήποτε φύλλο μπαστούνι από αυτά που έχουν περισσέψει. </a:t>
            </a:r>
          </a:p>
        </p:txBody>
      </p:sp>
    </p:spTree>
    <p:extLst>
      <p:ext uri="{BB962C8B-B14F-4D97-AF65-F5344CB8AC3E}">
        <p14:creationId xmlns:p14="http://schemas.microsoft.com/office/powerpoint/2010/main" val="24020086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3EF4BD6-7993-4E17-9D3E-5EB794743B31}"/>
              </a:ext>
            </a:extLst>
          </p:cNvPr>
          <p:cNvSpPr>
            <a:spLocks noGrp="1"/>
          </p:cNvSpPr>
          <p:nvPr>
            <p:ph idx="1"/>
          </p:nvPr>
        </p:nvSpPr>
        <p:spPr>
          <a:xfrm>
            <a:off x="781334" y="199267"/>
            <a:ext cx="10515600" cy="4351338"/>
          </a:xfrm>
        </p:spPr>
        <p:txBody>
          <a:bodyPr vert="horz" lIns="91440" tIns="45720" rIns="91440" bIns="45720" rtlCol="0" anchor="t">
            <a:noAutofit/>
          </a:bodyPr>
          <a:lstStyle/>
          <a:p>
            <a:r>
              <a:rPr lang="el-GR" sz="3600" dirty="0">
                <a:cs typeface="Calibri"/>
              </a:rPr>
              <a:t>Υπάρχουν 13 κάρτες μπαστούνι στην τράπουλα εκ των οποίων γνωστές σε εμάς είναι οι 4. Επομένως, τα </a:t>
            </a:r>
            <a:r>
              <a:rPr lang="el-GR" sz="3600" dirty="0" err="1">
                <a:cs typeface="Calibri"/>
              </a:rPr>
              <a:t>outs</a:t>
            </a:r>
            <a:r>
              <a:rPr lang="el-GR" sz="3600" dirty="0">
                <a:cs typeface="Calibri"/>
              </a:rPr>
              <a:t>* είναι 9 (Δεν γνωρίζουμε τις κάρτες του αντιπάλου, έτσι αν έχει κάρτα μπαστούνι, δεν έχει σημασία για εμάς). Επιπλέον, υπάρχουν 4 τριάρια και 4 </a:t>
            </a:r>
            <a:r>
              <a:rPr lang="el-GR" sz="3600" dirty="0" err="1">
                <a:cs typeface="Calibri"/>
              </a:rPr>
              <a:t>οκτάρια</a:t>
            </a:r>
            <a:r>
              <a:rPr lang="el-GR" sz="3600" dirty="0">
                <a:cs typeface="Calibri"/>
              </a:rPr>
              <a:t> στην τράπουλα για τον σχηματισμό </a:t>
            </a:r>
            <a:r>
              <a:rPr lang="el-GR" sz="3600" dirty="0" err="1">
                <a:cs typeface="Calibri"/>
              </a:rPr>
              <a:t>flush</a:t>
            </a:r>
            <a:r>
              <a:rPr lang="el-GR" sz="3600" dirty="0">
                <a:cs typeface="Calibri"/>
              </a:rPr>
              <a:t>. Όμως το 3 μπαστούνι και το 8 μπαστούνι υπολογίστηκε προηγουμένως. Επομένως, οι 6 κάρτες (3 τριάρια και 3 </a:t>
            </a:r>
            <a:r>
              <a:rPr lang="el-GR" sz="3600" dirty="0" err="1">
                <a:cs typeface="Calibri"/>
              </a:rPr>
              <a:t>οκτάρια</a:t>
            </a:r>
            <a:r>
              <a:rPr lang="el-GR" sz="3600" dirty="0">
                <a:cs typeface="Calibri"/>
              </a:rPr>
              <a:t>) είναι τα υπόλοιπα </a:t>
            </a:r>
            <a:r>
              <a:rPr lang="el-GR" sz="3600" dirty="0" err="1">
                <a:cs typeface="Calibri"/>
              </a:rPr>
              <a:t>outs</a:t>
            </a:r>
            <a:r>
              <a:rPr lang="el-GR" sz="3600" dirty="0">
                <a:cs typeface="Calibri"/>
              </a:rPr>
              <a:t>. Έτσι, έχουμε 15 </a:t>
            </a:r>
            <a:r>
              <a:rPr lang="el-GR" sz="3600" dirty="0" err="1">
                <a:cs typeface="Calibri"/>
              </a:rPr>
              <a:t>outs</a:t>
            </a:r>
            <a:r>
              <a:rPr lang="el-GR" sz="3600" dirty="0">
                <a:cs typeface="Calibri"/>
              </a:rPr>
              <a:t>. </a:t>
            </a:r>
          </a:p>
          <a:p>
            <a:r>
              <a:rPr lang="el-GR" sz="3600" dirty="0" err="1">
                <a:cs typeface="Calibri"/>
              </a:rPr>
              <a:t>Outs</a:t>
            </a:r>
            <a:r>
              <a:rPr lang="el-GR" sz="3600" dirty="0">
                <a:cs typeface="Calibri"/>
              </a:rPr>
              <a:t>: είναι μια άγνωστη/κλειστή κάρτα που αν την τραβήξουμε, βελτιώνεται το "χέρι" μας. </a:t>
            </a:r>
          </a:p>
        </p:txBody>
      </p:sp>
    </p:spTree>
    <p:extLst>
      <p:ext uri="{BB962C8B-B14F-4D97-AF65-F5344CB8AC3E}">
        <p14:creationId xmlns:p14="http://schemas.microsoft.com/office/powerpoint/2010/main" val="13172846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04C4764E-F06D-4D5A-91F9-C412013B4CB6}"/>
              </a:ext>
            </a:extLst>
          </p:cNvPr>
          <p:cNvSpPr>
            <a:spLocks noGrp="1"/>
          </p:cNvSpPr>
          <p:nvPr>
            <p:ph idx="1"/>
          </p:nvPr>
        </p:nvSpPr>
        <p:spPr>
          <a:xfrm>
            <a:off x="769961" y="347117"/>
            <a:ext cx="10515600" cy="4351338"/>
          </a:xfrm>
        </p:spPr>
        <p:txBody>
          <a:bodyPr vert="horz" lIns="91440" tIns="45720" rIns="91440" bIns="45720" rtlCol="0" anchor="t">
            <a:noAutofit/>
          </a:bodyPr>
          <a:lstStyle/>
          <a:p>
            <a:r>
              <a:rPr lang="el-GR" sz="3600" dirty="0">
                <a:cs typeface="Calibri"/>
              </a:rPr>
              <a:t>Ο αναλυτικός υπολογισμός πιθανοτήτων στο πόκερ είναι τόσο επίπονος όσο και χρονοβόρος. Για τον λόγο αυτό έχουν δημιουργηθεί  διάφορα κόλπα/κανόνες που βοηθάνε τους παίκτες να υπολογίσουν πολύ γρήγορα μια προσεγγιστική τιμή της πιθανότητας τους να κερδίσουν. Ένας τέτοιος είναι ο κανόνας του αντίχειρα, που έχει ως εξής: Η πιθανότητα να ανοίξουμε ένα φύλλο που μας ευνοεί είναι </a:t>
            </a:r>
          </a:p>
          <a:p>
            <a:r>
              <a:rPr lang="el-GR" sz="3600" dirty="0">
                <a:cs typeface="Calibri"/>
              </a:rPr>
              <a:t>(ο αριθμός των </a:t>
            </a:r>
            <a:r>
              <a:rPr lang="el-GR" sz="3600" dirty="0" err="1">
                <a:cs typeface="Calibri"/>
              </a:rPr>
              <a:t>outs</a:t>
            </a:r>
            <a:r>
              <a:rPr lang="el-GR" sz="3600" dirty="0">
                <a:cs typeface="Calibri"/>
              </a:rPr>
              <a:t> πολλαπλασιασμένος επί 4)% , δηλαδή </a:t>
            </a:r>
          </a:p>
          <a:p>
            <a:r>
              <a:rPr lang="el-GR" sz="3600" b="1" dirty="0">
                <a:cs typeface="Calibri"/>
              </a:rPr>
              <a:t>P(επιτυχίας)=(#</a:t>
            </a:r>
            <a:r>
              <a:rPr lang="el-GR" sz="3600" b="1" dirty="0" err="1">
                <a:cs typeface="Calibri"/>
              </a:rPr>
              <a:t>outs</a:t>
            </a:r>
            <a:r>
              <a:rPr lang="el-GR" sz="3600" b="1" dirty="0">
                <a:cs typeface="Calibri"/>
              </a:rPr>
              <a:t>)*4</a:t>
            </a:r>
            <a:r>
              <a:rPr lang="el-GR" sz="3600" dirty="0">
                <a:cs typeface="Calibri"/>
              </a:rPr>
              <a:t>%</a:t>
            </a:r>
          </a:p>
          <a:p>
            <a:endParaRPr lang="el-GR" sz="3600" dirty="0">
              <a:cs typeface="Calibri"/>
            </a:endParaRPr>
          </a:p>
        </p:txBody>
      </p:sp>
    </p:spTree>
    <p:extLst>
      <p:ext uri="{BB962C8B-B14F-4D97-AF65-F5344CB8AC3E}">
        <p14:creationId xmlns:p14="http://schemas.microsoft.com/office/powerpoint/2010/main" val="28197604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FA61ACB7-D4B7-4DE3-8290-59764040D766}"/>
              </a:ext>
            </a:extLst>
          </p:cNvPr>
          <p:cNvSpPr>
            <a:spLocks noGrp="1"/>
          </p:cNvSpPr>
          <p:nvPr>
            <p:ph idx="1"/>
          </p:nvPr>
        </p:nvSpPr>
        <p:spPr/>
        <p:txBody>
          <a:bodyPr vert="horz" lIns="91440" tIns="45720" rIns="91440" bIns="45720" rtlCol="0" anchor="t">
            <a:normAutofit/>
          </a:bodyPr>
          <a:lstStyle/>
          <a:p>
            <a:pPr marL="0" indent="0">
              <a:buNone/>
            </a:pPr>
            <a:r>
              <a:rPr lang="el-GR" sz="4000" dirty="0">
                <a:cs typeface="Calibri"/>
              </a:rPr>
              <a:t>Στα τεχνάσματα αυτά οι προσεγγιστικές τιμές δεν είναι ακριβής και υπάρχει πιθανότητα να αποκλίνουμε κατά +/- 1% από την πραγματική πιθανότητα.</a:t>
            </a:r>
          </a:p>
        </p:txBody>
      </p:sp>
    </p:spTree>
    <p:extLst>
      <p:ext uri="{BB962C8B-B14F-4D97-AF65-F5344CB8AC3E}">
        <p14:creationId xmlns:p14="http://schemas.microsoft.com/office/powerpoint/2010/main" val="130009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5EB2F8CF-F79B-4800-B60B-165A63F9D24B}"/>
              </a:ext>
            </a:extLst>
          </p:cNvPr>
          <p:cNvSpPr>
            <a:spLocks noGrp="1"/>
          </p:cNvSpPr>
          <p:nvPr>
            <p:ph idx="1"/>
          </p:nvPr>
        </p:nvSpPr>
        <p:spPr>
          <a:xfrm>
            <a:off x="704335" y="178057"/>
            <a:ext cx="10515600" cy="4351338"/>
          </a:xfrm>
        </p:spPr>
        <p:txBody>
          <a:bodyPr vert="horz" lIns="91440" tIns="45720" rIns="91440" bIns="45720" rtlCol="0" anchor="t">
            <a:noAutofit/>
          </a:bodyPr>
          <a:lstStyle/>
          <a:p>
            <a:pPr marL="0" indent="0">
              <a:buNone/>
            </a:pPr>
            <a:r>
              <a:rPr lang="el-GR" sz="4000" dirty="0"/>
              <a:t>Η δημιουργία του πόκερ εξακολουθεί να είναι ανακριβής χρονικά. Υπάρχουν θεωρίες που θέλουν το πόκερ να ξεκίνησε στην Γερμανία από το παιχνίδι </a:t>
            </a:r>
            <a:r>
              <a:rPr lang="af-ZA" sz="4000" dirty="0" err="1"/>
              <a:t>Pochspiel</a:t>
            </a:r>
            <a:r>
              <a:rPr lang="af-ZA" sz="4000" dirty="0"/>
              <a:t> (</a:t>
            </a:r>
            <a:r>
              <a:rPr lang="el-GR" sz="4000" dirty="0" err="1"/>
              <a:t>πόκσπιλ</a:t>
            </a:r>
            <a:r>
              <a:rPr lang="el-GR" sz="4000" dirty="0"/>
              <a:t>), ενώ άλλες το θέλουν να ξεκίνησε στην Γαλλία από το παιχνίδι </a:t>
            </a:r>
            <a:r>
              <a:rPr lang="af-ZA" sz="4000" dirty="0" err="1"/>
              <a:t>Poque</a:t>
            </a:r>
            <a:r>
              <a:rPr lang="af-ZA" sz="4000" dirty="0"/>
              <a:t> (</a:t>
            </a:r>
            <a:r>
              <a:rPr lang="el-GR" sz="4000" dirty="0" err="1"/>
              <a:t>ποκ</a:t>
            </a:r>
            <a:r>
              <a:rPr lang="el-GR" sz="4000" dirty="0"/>
              <a:t>). Λέγεται πως οι Γάλλοι άποικοι έφεραν το αγαπημένο τους παιχνίδι στον Καναδά όταν αποικήθηκε η νέα ήπειρος. Εν συνεχεία οι Γαλλοκαναδοί άποικοι ίδρυσαν την Νέα Ορλεάνη και το παιχνίδι εξαπλώθηκε σε όλη την πολιτεία της Λουϊζιάνα.</a:t>
            </a:r>
            <a:endParaRPr lang="el-GR" sz="4000" dirty="0">
              <a:cs typeface="Calibri"/>
            </a:endParaRPr>
          </a:p>
        </p:txBody>
      </p:sp>
    </p:spTree>
    <p:extLst>
      <p:ext uri="{BB962C8B-B14F-4D97-AF65-F5344CB8AC3E}">
        <p14:creationId xmlns:p14="http://schemas.microsoft.com/office/powerpoint/2010/main" val="38452559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B58C4F5C-588F-4DAF-BE18-186B6264CFA8}"/>
              </a:ext>
            </a:extLst>
          </p:cNvPr>
          <p:cNvSpPr>
            <a:spLocks noGrp="1"/>
          </p:cNvSpPr>
          <p:nvPr>
            <p:ph idx="1"/>
          </p:nvPr>
        </p:nvSpPr>
        <p:spPr>
          <a:xfrm>
            <a:off x="769961" y="392610"/>
            <a:ext cx="10515600" cy="4351338"/>
          </a:xfrm>
        </p:spPr>
        <p:txBody>
          <a:bodyPr vert="horz" lIns="91440" tIns="45720" rIns="91440" bIns="45720" rtlCol="0" anchor="t">
            <a:noAutofit/>
          </a:bodyPr>
          <a:lstStyle/>
          <a:p>
            <a:r>
              <a:rPr lang="el-GR" sz="3800" dirty="0">
                <a:cs typeface="Calibri"/>
              </a:rPr>
              <a:t>Έτσι στο παράδειγμά μας, εφόσον τα </a:t>
            </a:r>
            <a:r>
              <a:rPr lang="el-GR" sz="3800" dirty="0" err="1">
                <a:cs typeface="Calibri"/>
              </a:rPr>
              <a:t>outs</a:t>
            </a:r>
            <a:r>
              <a:rPr lang="el-GR" sz="3800" dirty="0">
                <a:cs typeface="Calibri"/>
              </a:rPr>
              <a:t> είναι 15 έχουμε 15*4%=60% πιθανότητα να κερδίσουμε. </a:t>
            </a:r>
          </a:p>
          <a:p>
            <a:r>
              <a:rPr lang="el-GR" sz="3800" dirty="0">
                <a:cs typeface="Calibri"/>
              </a:rPr>
              <a:t>Αν το φύλλο που θα ανοίξει δεν είναι κάποιο από τα </a:t>
            </a:r>
            <a:r>
              <a:rPr lang="el-GR" sz="3800" dirty="0" err="1">
                <a:cs typeface="Calibri"/>
              </a:rPr>
              <a:t>outs</a:t>
            </a:r>
            <a:r>
              <a:rPr lang="el-GR" sz="3800" dirty="0">
                <a:cs typeface="Calibri"/>
              </a:rPr>
              <a:t>, τότε στην πορεία, δηλαδή στο άνοιγμα και του τελευταίου φύλλου η πιθανότητα να κερδίσουμε υποδιπλασιάζεται, δηλαδή γίνεται 30%.</a:t>
            </a:r>
          </a:p>
          <a:p>
            <a:r>
              <a:rPr lang="el-GR" sz="3800" dirty="0">
                <a:cs typeface="Calibri"/>
              </a:rPr>
              <a:t>Συνεπώς, υπάρχει πιθανότητα να κερδίσουμε 6 στις 10 φορές κατά το άνοιγμα του 4ου φύλλου και 3 στις 10 φορές κατά το άνοιγμα του 5ου φύλλου.</a:t>
            </a:r>
          </a:p>
          <a:p>
            <a:pPr marL="0" indent="0">
              <a:buNone/>
            </a:pPr>
            <a:endParaRPr lang="el-GR" dirty="0">
              <a:cs typeface="Calibri"/>
            </a:endParaRPr>
          </a:p>
        </p:txBody>
      </p:sp>
    </p:spTree>
    <p:extLst>
      <p:ext uri="{BB962C8B-B14F-4D97-AF65-F5344CB8AC3E}">
        <p14:creationId xmlns:p14="http://schemas.microsoft.com/office/powerpoint/2010/main" val="30772524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98098FD-BD2A-4D04-880D-8043E6A886E1}"/>
              </a:ext>
            </a:extLst>
          </p:cNvPr>
          <p:cNvSpPr>
            <a:spLocks noGrp="1"/>
          </p:cNvSpPr>
          <p:nvPr>
            <p:ph idx="1"/>
          </p:nvPr>
        </p:nvSpPr>
        <p:spPr>
          <a:xfrm>
            <a:off x="838200" y="1416192"/>
            <a:ext cx="10515600" cy="4351338"/>
          </a:xfrm>
        </p:spPr>
        <p:txBody>
          <a:bodyPr vert="horz" lIns="91440" tIns="45720" rIns="91440" bIns="45720" rtlCol="0" anchor="t">
            <a:normAutofit/>
          </a:bodyPr>
          <a:lstStyle/>
          <a:p>
            <a:r>
              <a:rPr lang="el-GR" sz="4000" dirty="0">
                <a:cs typeface="Calibri"/>
              </a:rPr>
              <a:t>Μακροπρόθεσμα, έχει υπολογιστεί πως έχουμε 60% πιθανότητα να κερδίσουμε. Επομένως, σοφό θα ήταν να αυξήσουμε το ποντάρισμα μας. </a:t>
            </a:r>
          </a:p>
          <a:p>
            <a:r>
              <a:rPr lang="el-GR" sz="4000" dirty="0">
                <a:cs typeface="Calibri"/>
              </a:rPr>
              <a:t>Παρόλα αυτά είναι πιθανό να χάσουμε 10/10 φορές. Είναι όμως εξαιρετικά μικρή και προϋποθέτει μια τρομερά μεγάλη κακοτυχία.</a:t>
            </a:r>
          </a:p>
        </p:txBody>
      </p:sp>
    </p:spTree>
    <p:extLst>
      <p:ext uri="{BB962C8B-B14F-4D97-AF65-F5344CB8AC3E}">
        <p14:creationId xmlns:p14="http://schemas.microsoft.com/office/powerpoint/2010/main" val="8165531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CA49434-BE53-416F-8E5B-7DB4BAF83863}"/>
              </a:ext>
            </a:extLst>
          </p:cNvPr>
          <p:cNvSpPr>
            <a:spLocks noGrp="1"/>
          </p:cNvSpPr>
          <p:nvPr>
            <p:ph type="title"/>
          </p:nvPr>
        </p:nvSpPr>
        <p:spPr>
          <a:xfrm>
            <a:off x="849573" y="2639752"/>
            <a:ext cx="10515600" cy="1325563"/>
          </a:xfrm>
        </p:spPr>
        <p:txBody>
          <a:bodyPr/>
          <a:lstStyle/>
          <a:p>
            <a:pPr algn="ctr"/>
            <a:r>
              <a:rPr lang="el-GR" sz="4800" b="1" dirty="0">
                <a:cs typeface="Calibri Light"/>
              </a:rPr>
              <a:t>Ο </a:t>
            </a:r>
            <a:r>
              <a:rPr lang="el-GR" sz="4800" b="1" dirty="0" err="1">
                <a:cs typeface="Calibri Light"/>
              </a:rPr>
              <a:t>Alan</a:t>
            </a:r>
            <a:r>
              <a:rPr lang="el-GR" sz="4800" b="1" dirty="0">
                <a:cs typeface="Calibri Light"/>
              </a:rPr>
              <a:t> </a:t>
            </a:r>
            <a:r>
              <a:rPr lang="el-GR" sz="4800" b="1" dirty="0" err="1">
                <a:cs typeface="Calibri Light"/>
              </a:rPr>
              <a:t>Turing</a:t>
            </a:r>
            <a:r>
              <a:rPr lang="el-GR" sz="4800" b="1" dirty="0">
                <a:cs typeface="Calibri Light"/>
              </a:rPr>
              <a:t> παίζει πόκερ</a:t>
            </a:r>
            <a:r>
              <a:rPr lang="el-GR" dirty="0">
                <a:cs typeface="Calibri Light"/>
              </a:rPr>
              <a:t> </a:t>
            </a:r>
          </a:p>
        </p:txBody>
      </p:sp>
    </p:spTree>
    <p:extLst>
      <p:ext uri="{BB962C8B-B14F-4D97-AF65-F5344CB8AC3E}">
        <p14:creationId xmlns:p14="http://schemas.microsoft.com/office/powerpoint/2010/main" val="16889056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7B5926BC-13FB-4DBF-B815-70D69E3DDDE0}"/>
              </a:ext>
            </a:extLst>
          </p:cNvPr>
          <p:cNvSpPr>
            <a:spLocks noGrp="1"/>
          </p:cNvSpPr>
          <p:nvPr>
            <p:ph idx="1"/>
          </p:nvPr>
        </p:nvSpPr>
        <p:spPr/>
        <p:txBody>
          <a:bodyPr vert="horz" lIns="91440" tIns="45720" rIns="91440" bIns="45720" rtlCol="0" anchor="t">
            <a:normAutofit/>
          </a:bodyPr>
          <a:lstStyle/>
          <a:p>
            <a:pPr marL="0" indent="0">
              <a:buNone/>
            </a:pPr>
            <a:r>
              <a:rPr lang="el-GR" sz="4000" dirty="0">
                <a:cs typeface="Calibri"/>
              </a:rPr>
              <a:t>Πριν ο </a:t>
            </a:r>
            <a:r>
              <a:rPr lang="el-GR" sz="4000" dirty="0" err="1">
                <a:cs typeface="Calibri"/>
              </a:rPr>
              <a:t>Alan</a:t>
            </a:r>
            <a:r>
              <a:rPr lang="el-GR" sz="4000" dirty="0">
                <a:cs typeface="Calibri"/>
              </a:rPr>
              <a:t> </a:t>
            </a:r>
            <a:r>
              <a:rPr lang="el-GR" sz="4000" dirty="0" err="1">
                <a:cs typeface="Calibri"/>
              </a:rPr>
              <a:t>Turing</a:t>
            </a:r>
            <a:r>
              <a:rPr lang="el-GR" sz="4000" dirty="0">
                <a:cs typeface="Calibri"/>
              </a:rPr>
              <a:t> δημιουργήσει την μηχανή που έσπασε τον κώδικα επικοινωνίας των ναζί ή πριν χτίσει τα θεμέλια της τεχνητής νοημοσύνης ήταν φοιτητής στο Πανεπιστήμιο του </a:t>
            </a:r>
            <a:r>
              <a:rPr lang="el-GR" sz="4000" dirty="0" err="1">
                <a:cs typeface="Calibri"/>
              </a:rPr>
              <a:t>Princeton</a:t>
            </a:r>
            <a:r>
              <a:rPr lang="el-GR" sz="4000" dirty="0">
                <a:cs typeface="Calibri"/>
              </a:rPr>
              <a:t>. </a:t>
            </a:r>
            <a:endParaRPr lang="el-GR" sz="4000"/>
          </a:p>
        </p:txBody>
      </p:sp>
    </p:spTree>
    <p:extLst>
      <p:ext uri="{BB962C8B-B14F-4D97-AF65-F5344CB8AC3E}">
        <p14:creationId xmlns:p14="http://schemas.microsoft.com/office/powerpoint/2010/main" val="37119288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FC3FA332-E416-4C13-9CE4-1D65CDFBE319}"/>
              </a:ext>
            </a:extLst>
          </p:cNvPr>
          <p:cNvSpPr>
            <a:spLocks noGrp="1"/>
          </p:cNvSpPr>
          <p:nvPr>
            <p:ph idx="1"/>
          </p:nvPr>
        </p:nvSpPr>
        <p:spPr>
          <a:xfrm>
            <a:off x="838200" y="1097744"/>
            <a:ext cx="10515600" cy="4351338"/>
          </a:xfrm>
        </p:spPr>
        <p:txBody>
          <a:bodyPr vert="horz" lIns="91440" tIns="45720" rIns="91440" bIns="45720" rtlCol="0" anchor="t">
            <a:normAutofit/>
          </a:bodyPr>
          <a:lstStyle/>
          <a:p>
            <a:pPr marL="0" indent="0">
              <a:buNone/>
            </a:pPr>
            <a:r>
              <a:rPr lang="el-GR" sz="4000" dirty="0">
                <a:cs typeface="Calibri"/>
              </a:rPr>
              <a:t>Εκεί σπούδαζε λογική και υπολογισμοί, όμως είχε την ευκαιρία να παρακολουθήσει την διάλεξη του μαθηματικού </a:t>
            </a:r>
            <a:r>
              <a:rPr lang="el-GR" sz="4000" dirty="0" err="1">
                <a:cs typeface="Calibri"/>
              </a:rPr>
              <a:t>John</a:t>
            </a:r>
            <a:r>
              <a:rPr lang="el-GR" sz="4000" dirty="0">
                <a:cs typeface="Calibri"/>
              </a:rPr>
              <a:t> </a:t>
            </a:r>
            <a:r>
              <a:rPr lang="el-GR" sz="4000" dirty="0" err="1">
                <a:cs typeface="Calibri"/>
              </a:rPr>
              <a:t>von</a:t>
            </a:r>
            <a:r>
              <a:rPr lang="el-GR" sz="4000" dirty="0">
                <a:cs typeface="Calibri"/>
              </a:rPr>
              <a:t> </a:t>
            </a:r>
            <a:r>
              <a:rPr lang="el-GR" sz="4000" dirty="0" err="1">
                <a:cs typeface="Calibri"/>
              </a:rPr>
              <a:t>Neumann</a:t>
            </a:r>
            <a:r>
              <a:rPr lang="el-GR" sz="4000" dirty="0">
                <a:cs typeface="Calibri"/>
              </a:rPr>
              <a:t> τον Μάρτιο του 1937, για την θεωρία παιγνίων. Η δουλεία του </a:t>
            </a:r>
            <a:r>
              <a:rPr lang="el-GR" sz="4000" dirty="0" err="1">
                <a:cs typeface="Calibri"/>
              </a:rPr>
              <a:t>von</a:t>
            </a:r>
            <a:r>
              <a:rPr lang="el-GR" sz="4000" dirty="0">
                <a:cs typeface="Calibri"/>
              </a:rPr>
              <a:t> </a:t>
            </a:r>
            <a:r>
              <a:rPr lang="el-GR" sz="4000" dirty="0" err="1">
                <a:cs typeface="Calibri"/>
              </a:rPr>
              <a:t>Neumann</a:t>
            </a:r>
            <a:r>
              <a:rPr lang="el-GR" sz="4000" dirty="0">
                <a:cs typeface="Calibri"/>
              </a:rPr>
              <a:t> ξεκίνησε με μια απλή παραλλαγή πόκερ δύο παικτών και την αναζήτηση της βέλτιστης στρατηγικής.</a:t>
            </a:r>
            <a:endParaRPr lang="el-GR" sz="4000"/>
          </a:p>
          <a:p>
            <a:endParaRPr lang="el-GR" dirty="0">
              <a:cs typeface="Calibri"/>
            </a:endParaRPr>
          </a:p>
        </p:txBody>
      </p:sp>
    </p:spTree>
    <p:extLst>
      <p:ext uri="{BB962C8B-B14F-4D97-AF65-F5344CB8AC3E}">
        <p14:creationId xmlns:p14="http://schemas.microsoft.com/office/powerpoint/2010/main" val="32707129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1D3C8712-41CB-4B88-8B08-70DAC0205AC6}"/>
              </a:ext>
            </a:extLst>
          </p:cNvPr>
          <p:cNvSpPr>
            <a:spLocks noGrp="1"/>
          </p:cNvSpPr>
          <p:nvPr>
            <p:ph idx="1"/>
          </p:nvPr>
        </p:nvSpPr>
        <p:spPr>
          <a:xfrm>
            <a:off x="872319" y="654192"/>
            <a:ext cx="10515600" cy="4351338"/>
          </a:xfrm>
        </p:spPr>
        <p:txBody>
          <a:bodyPr vert="horz" lIns="91440" tIns="45720" rIns="91440" bIns="45720" rtlCol="0" anchor="t">
            <a:noAutofit/>
          </a:bodyPr>
          <a:lstStyle/>
          <a:p>
            <a:pPr marL="0" indent="0">
              <a:buNone/>
            </a:pPr>
            <a:r>
              <a:rPr lang="el-GR" sz="4000" dirty="0">
                <a:cs typeface="Calibri"/>
              </a:rPr>
              <a:t>Η βεβαιότητα στην έρευνα του </a:t>
            </a:r>
            <a:r>
              <a:rPr lang="el-GR" sz="4000" dirty="0" err="1">
                <a:cs typeface="Calibri"/>
              </a:rPr>
              <a:t>von</a:t>
            </a:r>
            <a:r>
              <a:rPr lang="el-GR" sz="4000" dirty="0">
                <a:cs typeface="Calibri"/>
              </a:rPr>
              <a:t> </a:t>
            </a:r>
            <a:r>
              <a:rPr lang="el-GR" sz="4000" dirty="0" err="1">
                <a:cs typeface="Calibri"/>
              </a:rPr>
              <a:t>Neumann</a:t>
            </a:r>
            <a:r>
              <a:rPr lang="el-GR" sz="4000" dirty="0">
                <a:cs typeface="Calibri"/>
              </a:rPr>
              <a:t> προκάλεσε διάφορες εντυπώσεις στον </a:t>
            </a:r>
            <a:r>
              <a:rPr lang="el-GR" sz="4000" dirty="0" err="1">
                <a:cs typeface="Calibri"/>
              </a:rPr>
              <a:t>Turing</a:t>
            </a:r>
            <a:r>
              <a:rPr lang="el-GR" sz="4000" dirty="0">
                <a:cs typeface="Calibri"/>
              </a:rPr>
              <a:t>. Στα τέλη του 1940 ξεκίνησε να γράφει ένα άρθρο με τίτλο "Η θεωρία για την σωστή στρατηγική για παιχνίδι πόκερ με ένα φύλλο ανάμεσα σε δύο παίκτες". Η βασική του ένσταση στην εκδοχή του </a:t>
            </a:r>
            <a:r>
              <a:rPr lang="el-GR" sz="4000" dirty="0" err="1">
                <a:cs typeface="Calibri"/>
              </a:rPr>
              <a:t>von</a:t>
            </a:r>
            <a:r>
              <a:rPr lang="el-GR" sz="4000" dirty="0">
                <a:cs typeface="Calibri"/>
              </a:rPr>
              <a:t> </a:t>
            </a:r>
            <a:r>
              <a:rPr lang="el-GR" sz="4000" dirty="0" err="1">
                <a:cs typeface="Calibri"/>
              </a:rPr>
              <a:t>Neumann</a:t>
            </a:r>
            <a:r>
              <a:rPr lang="el-GR" sz="4000" dirty="0">
                <a:cs typeface="Calibri"/>
              </a:rPr>
              <a:t> ήταν η έλλειψη γύρων πονταρίσματος. Ωστόσο σύμφωνα με τις σημειώσεις του δεν βρήκε ολοκληρωμένη στρατηγική για το παιχνίδι.</a:t>
            </a:r>
          </a:p>
        </p:txBody>
      </p:sp>
    </p:spTree>
    <p:extLst>
      <p:ext uri="{BB962C8B-B14F-4D97-AF65-F5344CB8AC3E}">
        <p14:creationId xmlns:p14="http://schemas.microsoft.com/office/powerpoint/2010/main" val="38636950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7F54A59-590D-4C77-AA9D-A833A0E5CCC8}"/>
              </a:ext>
            </a:extLst>
          </p:cNvPr>
          <p:cNvSpPr>
            <a:spLocks noGrp="1"/>
          </p:cNvSpPr>
          <p:nvPr>
            <p:ph idx="1"/>
          </p:nvPr>
        </p:nvSpPr>
        <p:spPr>
          <a:xfrm>
            <a:off x="849573" y="1359326"/>
            <a:ext cx="10515600" cy="4351338"/>
          </a:xfrm>
        </p:spPr>
        <p:txBody>
          <a:bodyPr vert="horz" lIns="91440" tIns="45720" rIns="91440" bIns="45720" rtlCol="0" anchor="t">
            <a:normAutofit lnSpcReduction="10000"/>
          </a:bodyPr>
          <a:lstStyle/>
          <a:p>
            <a:pPr marL="0" indent="0">
              <a:buNone/>
            </a:pPr>
            <a:r>
              <a:rPr lang="el-GR" sz="4000" dirty="0">
                <a:cs typeface="Calibri"/>
              </a:rPr>
              <a:t>Η βέλτιστη στρατηγική για πόκερ δύο παικτών συνέχισε να προκαλεί τους θεωρητικούς αναλυτές. Το 2007 ο επαγγελματίας παίκτης πόκερ </a:t>
            </a:r>
            <a:r>
              <a:rPr lang="el-GR" sz="4000" dirty="0" err="1">
                <a:cs typeface="Calibri"/>
              </a:rPr>
              <a:t>Chris</a:t>
            </a:r>
            <a:r>
              <a:rPr lang="el-GR" sz="4000" dirty="0">
                <a:cs typeface="Calibri"/>
              </a:rPr>
              <a:t> </a:t>
            </a:r>
            <a:r>
              <a:rPr lang="el-GR" sz="4000" dirty="0" err="1">
                <a:cs typeface="Calibri"/>
              </a:rPr>
              <a:t>Ferguson</a:t>
            </a:r>
            <a:r>
              <a:rPr lang="el-GR" sz="4000" dirty="0">
                <a:cs typeface="Calibri"/>
              </a:rPr>
              <a:t> δημοσίευσε ένα άρθρο πάνω στην θεωρία παιγνίων και στις εφαρμογές της μαζί με τον πατέρα του </a:t>
            </a:r>
            <a:r>
              <a:rPr lang="el-GR" sz="4000" dirty="0" err="1">
                <a:cs typeface="Calibri"/>
              </a:rPr>
              <a:t>Thomas</a:t>
            </a:r>
            <a:r>
              <a:rPr lang="el-GR" sz="4000" dirty="0">
                <a:cs typeface="Calibri"/>
              </a:rPr>
              <a:t>, καθηγητή μαθηματικών στο UCLA και με τον μαθηματικό </a:t>
            </a:r>
            <a:r>
              <a:rPr lang="el-GR" sz="4000" dirty="0" err="1">
                <a:cs typeface="Calibri"/>
              </a:rPr>
              <a:t>Cephas</a:t>
            </a:r>
            <a:r>
              <a:rPr lang="el-GR" sz="4000" dirty="0">
                <a:cs typeface="Calibri"/>
              </a:rPr>
              <a:t> </a:t>
            </a:r>
            <a:r>
              <a:rPr lang="el-GR" sz="4000" dirty="0" err="1">
                <a:cs typeface="Calibri"/>
              </a:rPr>
              <a:t>Gawargy</a:t>
            </a:r>
            <a:r>
              <a:rPr lang="el-GR" sz="4000" dirty="0">
                <a:cs typeface="Calibri"/>
              </a:rPr>
              <a:t>. </a:t>
            </a:r>
            <a:endParaRPr lang="el-GR" dirty="0" err="1">
              <a:cs typeface="Calibri"/>
            </a:endParaRPr>
          </a:p>
        </p:txBody>
      </p:sp>
    </p:spTree>
    <p:extLst>
      <p:ext uri="{BB962C8B-B14F-4D97-AF65-F5344CB8AC3E}">
        <p14:creationId xmlns:p14="http://schemas.microsoft.com/office/powerpoint/2010/main" val="24607794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DE2DFCFF-2FDB-4475-9271-8699ADFA4C86}"/>
              </a:ext>
            </a:extLst>
          </p:cNvPr>
          <p:cNvSpPr>
            <a:spLocks noGrp="1"/>
          </p:cNvSpPr>
          <p:nvPr>
            <p:ph idx="1"/>
          </p:nvPr>
        </p:nvSpPr>
        <p:spPr/>
        <p:txBody>
          <a:bodyPr vert="horz" lIns="91440" tIns="45720" rIns="91440" bIns="45720" rtlCol="0" anchor="t">
            <a:normAutofit/>
          </a:bodyPr>
          <a:lstStyle/>
          <a:p>
            <a:pPr marL="0" indent="0">
              <a:buNone/>
            </a:pPr>
            <a:r>
              <a:rPr lang="el-GR" sz="4000" dirty="0">
                <a:cs typeface="Calibri"/>
              </a:rPr>
              <a:t>Αντίθετα με τον </a:t>
            </a:r>
            <a:r>
              <a:rPr lang="el-GR" sz="4000" dirty="0" err="1">
                <a:cs typeface="Calibri"/>
              </a:rPr>
              <a:t>Turing</a:t>
            </a:r>
            <a:r>
              <a:rPr lang="el-GR" sz="4000" dirty="0">
                <a:cs typeface="Calibri"/>
              </a:rPr>
              <a:t> οι τρεις τους επικεντρώθηκαν σε μια πιο βασική παραλλαγή του παιχνιδιού όμοια με του </a:t>
            </a:r>
            <a:r>
              <a:rPr lang="el-GR" sz="4000" dirty="0" err="1">
                <a:cs typeface="Calibri"/>
              </a:rPr>
              <a:t>von</a:t>
            </a:r>
            <a:r>
              <a:rPr lang="el-GR" sz="4000" dirty="0">
                <a:cs typeface="Calibri"/>
              </a:rPr>
              <a:t> </a:t>
            </a:r>
            <a:r>
              <a:rPr lang="el-GR" sz="4000" dirty="0" err="1">
                <a:cs typeface="Calibri"/>
              </a:rPr>
              <a:t>Neumann</a:t>
            </a:r>
            <a:r>
              <a:rPr lang="el-GR" sz="4000" dirty="0">
                <a:cs typeface="Calibri"/>
              </a:rPr>
              <a:t> και οδηγήθηκαν σε σημαντικά για το πόκερ και την θεωρία παιγνίων συμπεράσματα.</a:t>
            </a:r>
            <a:endParaRPr lang="el-GR" sz="4000"/>
          </a:p>
          <a:p>
            <a:endParaRPr lang="el-GR" dirty="0">
              <a:cs typeface="Calibri"/>
            </a:endParaRPr>
          </a:p>
        </p:txBody>
      </p:sp>
    </p:spTree>
    <p:extLst>
      <p:ext uri="{BB962C8B-B14F-4D97-AF65-F5344CB8AC3E}">
        <p14:creationId xmlns:p14="http://schemas.microsoft.com/office/powerpoint/2010/main" val="9930753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29A52B8-4053-4420-9EC6-D08CA513EBFB}"/>
              </a:ext>
            </a:extLst>
          </p:cNvPr>
          <p:cNvSpPr>
            <a:spLocks noGrp="1"/>
          </p:cNvSpPr>
          <p:nvPr>
            <p:ph type="title"/>
          </p:nvPr>
        </p:nvSpPr>
        <p:spPr>
          <a:xfrm>
            <a:off x="849573" y="2639752"/>
            <a:ext cx="10515600" cy="1325563"/>
          </a:xfrm>
        </p:spPr>
        <p:txBody>
          <a:bodyPr/>
          <a:lstStyle/>
          <a:p>
            <a:pPr algn="ctr"/>
            <a:r>
              <a:rPr lang="el-GR" sz="4800" b="1" dirty="0">
                <a:cs typeface="Calibri Light"/>
              </a:rPr>
              <a:t>Η </a:t>
            </a:r>
            <a:r>
              <a:rPr lang="el-GR" sz="4800" b="1" dirty="0" err="1">
                <a:cs typeface="Calibri Light"/>
              </a:rPr>
              <a:t>απενοχοποίηση</a:t>
            </a:r>
            <a:r>
              <a:rPr lang="el-GR" sz="4800" b="1" dirty="0">
                <a:cs typeface="Calibri Light"/>
              </a:rPr>
              <a:t> του τζόγου </a:t>
            </a:r>
          </a:p>
        </p:txBody>
      </p:sp>
    </p:spTree>
    <p:extLst>
      <p:ext uri="{BB962C8B-B14F-4D97-AF65-F5344CB8AC3E}">
        <p14:creationId xmlns:p14="http://schemas.microsoft.com/office/powerpoint/2010/main" val="36002812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9BBFCB0F-3FE2-4A7C-A3E8-5C3D95DADBC3}"/>
              </a:ext>
            </a:extLst>
          </p:cNvPr>
          <p:cNvSpPr>
            <a:spLocks noGrp="1"/>
          </p:cNvSpPr>
          <p:nvPr>
            <p:ph idx="1"/>
          </p:nvPr>
        </p:nvSpPr>
        <p:spPr/>
        <p:txBody>
          <a:bodyPr vert="horz" lIns="91440" tIns="45720" rIns="91440" bIns="45720" rtlCol="0" anchor="t">
            <a:normAutofit/>
          </a:bodyPr>
          <a:lstStyle/>
          <a:p>
            <a:pPr marL="0" indent="0">
              <a:buNone/>
            </a:pPr>
            <a:r>
              <a:rPr lang="el-GR" sz="4000" dirty="0">
                <a:cs typeface="Calibri"/>
              </a:rPr>
              <a:t>Συχνό φαινόμενο των ημερών είναι η εξάρτηση και ο εθισμός από διάφορα τυχερά παιχνίδια, ένα εκ των οποίων είναι το πόκερ. Εύλογα ο τζόγος έχει ενοχοποιηθεί, καθώς ελλοχεύουν πολυάριθμοι και πολυδιάστατοι κίνδυνοι κατά την ενασχόληση με αυτόν. </a:t>
            </a:r>
            <a:endParaRPr lang="el-GR" sz="4000">
              <a:cs typeface="Calibri"/>
            </a:endParaRPr>
          </a:p>
          <a:p>
            <a:endParaRPr lang="el-GR" dirty="0">
              <a:cs typeface="Calibri"/>
            </a:endParaRPr>
          </a:p>
        </p:txBody>
      </p:sp>
    </p:spTree>
    <p:extLst>
      <p:ext uri="{BB962C8B-B14F-4D97-AF65-F5344CB8AC3E}">
        <p14:creationId xmlns:p14="http://schemas.microsoft.com/office/powerpoint/2010/main" val="4090800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0B9160B5-869E-45BF-8134-E765EFB07D26}"/>
              </a:ext>
            </a:extLst>
          </p:cNvPr>
          <p:cNvSpPr>
            <a:spLocks noGrp="1"/>
          </p:cNvSpPr>
          <p:nvPr>
            <p:ph idx="1"/>
          </p:nvPr>
        </p:nvSpPr>
        <p:spPr>
          <a:xfrm>
            <a:off x="838200" y="1063625"/>
            <a:ext cx="10515600" cy="4351338"/>
          </a:xfrm>
        </p:spPr>
        <p:txBody>
          <a:bodyPr vert="horz" lIns="91440" tIns="45720" rIns="91440" bIns="45720" rtlCol="0" anchor="t">
            <a:normAutofit/>
          </a:bodyPr>
          <a:lstStyle/>
          <a:p>
            <a:pPr marL="0" indent="0">
              <a:buNone/>
            </a:pPr>
            <a:r>
              <a:rPr lang="el-GR" sz="4000" dirty="0">
                <a:cs typeface="Calibri"/>
              </a:rPr>
              <a:t>Άλλες πηγές θέλουν το πόκερ να είναι μια εξέλιξη του περσικού παιχνιδιού Ας-Νας, ενώ άλλες να έχει κοινές ρίζες με το παιχνίδι της Αναγέννησης </a:t>
            </a:r>
            <a:r>
              <a:rPr lang="el-GR" sz="4000" dirty="0" err="1">
                <a:cs typeface="Calibri"/>
              </a:rPr>
              <a:t>primero</a:t>
            </a:r>
            <a:r>
              <a:rPr lang="el-GR" sz="4000" dirty="0">
                <a:cs typeface="Calibri"/>
              </a:rPr>
              <a:t>, ή το γαλλικό παιχνίδι </a:t>
            </a:r>
            <a:r>
              <a:rPr lang="el-GR" sz="4000" dirty="0" err="1">
                <a:cs typeface="Calibri"/>
              </a:rPr>
              <a:t>brelan</a:t>
            </a:r>
            <a:r>
              <a:rPr lang="el-GR" sz="4000" dirty="0">
                <a:cs typeface="Calibri"/>
              </a:rPr>
              <a:t>. </a:t>
            </a:r>
          </a:p>
          <a:p>
            <a:pPr marL="0" indent="0">
              <a:buNone/>
            </a:pPr>
            <a:r>
              <a:rPr lang="el-GR" sz="4000" dirty="0">
                <a:cs typeface="Calibri"/>
              </a:rPr>
              <a:t>Είναι πιθανό το πόκερ όπως το ξέρουμε σήμερα να είναι ένας συνδυασμός όλων αυτών των παιχνιδιών που αναφέρθηκαν παραπάνω.  </a:t>
            </a:r>
          </a:p>
        </p:txBody>
      </p:sp>
    </p:spTree>
    <p:extLst>
      <p:ext uri="{BB962C8B-B14F-4D97-AF65-F5344CB8AC3E}">
        <p14:creationId xmlns:p14="http://schemas.microsoft.com/office/powerpoint/2010/main" val="2953901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D80C2FA0-ABA3-46C6-A861-6ABB08BBD834}"/>
              </a:ext>
            </a:extLst>
          </p:cNvPr>
          <p:cNvSpPr>
            <a:spLocks noGrp="1"/>
          </p:cNvSpPr>
          <p:nvPr>
            <p:ph idx="1"/>
          </p:nvPr>
        </p:nvSpPr>
        <p:spPr>
          <a:xfrm>
            <a:off x="826827" y="1143237"/>
            <a:ext cx="10515600" cy="4351338"/>
          </a:xfrm>
        </p:spPr>
        <p:txBody>
          <a:bodyPr vert="horz" lIns="91440" tIns="45720" rIns="91440" bIns="45720" rtlCol="0" anchor="t">
            <a:normAutofit/>
          </a:bodyPr>
          <a:lstStyle/>
          <a:p>
            <a:pPr marL="0" indent="0">
              <a:buNone/>
            </a:pPr>
            <a:r>
              <a:rPr lang="el-GR" sz="4000" dirty="0">
                <a:cs typeface="Calibri"/>
              </a:rPr>
              <a:t>Ο τζόγος, από ιστορική άποψη, είναι μια ενασχόληση που χάνεται στα βάθη του χρόνου. Διάφορα τυχερά παιχνίδια έχουν καταγραφεί σε κείμενα των Βαβυλώνιων, τα οποία χρονολογούνται από το 3000 π.Χ. Αναφορές υπάρχουν και στην Καινή Διαθήκη όπως και στην κλασική λογοτεχνία πολλών πολιτισμών. </a:t>
            </a:r>
            <a:endParaRPr lang="el-GR">
              <a:cs typeface="Calibri"/>
            </a:endParaRPr>
          </a:p>
        </p:txBody>
      </p:sp>
    </p:spTree>
    <p:extLst>
      <p:ext uri="{BB962C8B-B14F-4D97-AF65-F5344CB8AC3E}">
        <p14:creationId xmlns:p14="http://schemas.microsoft.com/office/powerpoint/2010/main" val="21848092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59BB3BF-4192-4AE5-96F0-79D8B34A70C7}"/>
              </a:ext>
            </a:extLst>
          </p:cNvPr>
          <p:cNvSpPr>
            <a:spLocks noGrp="1"/>
          </p:cNvSpPr>
          <p:nvPr>
            <p:ph idx="1"/>
          </p:nvPr>
        </p:nvSpPr>
        <p:spPr>
          <a:xfrm>
            <a:off x="826827" y="1473058"/>
            <a:ext cx="10515600" cy="4351338"/>
          </a:xfrm>
        </p:spPr>
        <p:txBody>
          <a:bodyPr vert="horz" lIns="91440" tIns="45720" rIns="91440" bIns="45720" rtlCol="0" anchor="t">
            <a:normAutofit/>
          </a:bodyPr>
          <a:lstStyle/>
          <a:p>
            <a:pPr marL="0" indent="0">
              <a:buNone/>
            </a:pPr>
            <a:r>
              <a:rPr lang="el-GR" sz="4000" dirty="0">
                <a:cs typeface="Calibri"/>
              </a:rPr>
              <a:t>Η βασίλισσα Ελισάβετ Ι της Αγγλίας ίδρυσε την πρώτη λοταρία στην ιστορία στην οποία βασίστηκε η κατασκευή πανεπιστημίων, ενώ ο γνωστός λογοτέχνης </a:t>
            </a:r>
            <a:r>
              <a:rPr lang="el-GR" sz="4000" dirty="0" err="1">
                <a:cs typeface="Calibri"/>
              </a:rPr>
              <a:t>Φίοντορ</a:t>
            </a:r>
            <a:r>
              <a:rPr lang="el-GR" sz="4000" dirty="0">
                <a:cs typeface="Calibri"/>
              </a:rPr>
              <a:t> </a:t>
            </a:r>
            <a:r>
              <a:rPr lang="el-GR" sz="4000" dirty="0" err="1">
                <a:cs typeface="Calibri"/>
              </a:rPr>
              <a:t>Ντοστογεύσκι</a:t>
            </a:r>
            <a:r>
              <a:rPr lang="el-GR" sz="4000" dirty="0">
                <a:cs typeface="Calibri"/>
              </a:rPr>
              <a:t> εμπνεύστηκε το έργο του "Ο παίκτης" από την εξάρτηση του από τον τζόγο. </a:t>
            </a:r>
            <a:endParaRPr lang="en-US" sz="4000" dirty="0">
              <a:cs typeface="Calibri"/>
            </a:endParaRPr>
          </a:p>
          <a:p>
            <a:endParaRPr lang="el-GR" dirty="0">
              <a:cs typeface="Calibri"/>
            </a:endParaRPr>
          </a:p>
          <a:p>
            <a:endParaRPr lang="el-GR" dirty="0">
              <a:cs typeface="Calibri"/>
            </a:endParaRPr>
          </a:p>
        </p:txBody>
      </p:sp>
    </p:spTree>
    <p:extLst>
      <p:ext uri="{BB962C8B-B14F-4D97-AF65-F5344CB8AC3E}">
        <p14:creationId xmlns:p14="http://schemas.microsoft.com/office/powerpoint/2010/main" val="18568286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772D41CB-2B81-46F2-A466-0A65F710C63E}"/>
              </a:ext>
            </a:extLst>
          </p:cNvPr>
          <p:cNvSpPr>
            <a:spLocks noGrp="1"/>
          </p:cNvSpPr>
          <p:nvPr>
            <p:ph idx="1"/>
          </p:nvPr>
        </p:nvSpPr>
        <p:spPr>
          <a:xfrm>
            <a:off x="838200" y="1131864"/>
            <a:ext cx="10515600" cy="4351338"/>
          </a:xfrm>
        </p:spPr>
        <p:txBody>
          <a:bodyPr vert="horz" lIns="91440" tIns="45720" rIns="91440" bIns="45720" rtlCol="0" anchor="t">
            <a:normAutofit/>
          </a:bodyPr>
          <a:lstStyle/>
          <a:p>
            <a:pPr marL="0" indent="0">
              <a:buNone/>
            </a:pPr>
            <a:r>
              <a:rPr lang="el-GR" sz="4000" dirty="0">
                <a:cs typeface="Calibri"/>
              </a:rPr>
              <a:t>Ωστόσο, είναι ανάγκη να γίνει κατανοητό πως τα τυχερά παιχνίδια δεν είναι εν γένει επιβλαβή. Η άλογη ενασχόληση του ανθρώπου με αυτά έχει προκαλέσει την ενοχοποίηση τους. Πίσω από τα τυχερά παιχνίδια κρύβεται ένας μαγικός κόσμος μαθηματικών και επιστήμης γενικότερα.</a:t>
            </a:r>
            <a:r>
              <a:rPr lang="el-GR" dirty="0">
                <a:cs typeface="Calibri"/>
              </a:rPr>
              <a:t> </a:t>
            </a:r>
            <a:endParaRPr lang="el-GR"/>
          </a:p>
        </p:txBody>
      </p:sp>
    </p:spTree>
    <p:extLst>
      <p:ext uri="{BB962C8B-B14F-4D97-AF65-F5344CB8AC3E}">
        <p14:creationId xmlns:p14="http://schemas.microsoft.com/office/powerpoint/2010/main" val="25817809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859FD3D-3F29-49A8-A239-9032D4188F5A}"/>
              </a:ext>
            </a:extLst>
          </p:cNvPr>
          <p:cNvSpPr>
            <a:spLocks noGrp="1"/>
          </p:cNvSpPr>
          <p:nvPr>
            <p:ph idx="1"/>
          </p:nvPr>
        </p:nvSpPr>
        <p:spPr>
          <a:xfrm>
            <a:off x="849573" y="1211476"/>
            <a:ext cx="10515600" cy="4351338"/>
          </a:xfrm>
        </p:spPr>
        <p:txBody>
          <a:bodyPr vert="horz" lIns="91440" tIns="45720" rIns="91440" bIns="45720" rtlCol="0" anchor="t">
            <a:normAutofit/>
          </a:bodyPr>
          <a:lstStyle/>
          <a:p>
            <a:pPr marL="0" indent="0">
              <a:buNone/>
            </a:pPr>
            <a:r>
              <a:rPr lang="el-GR" sz="4000" dirty="0">
                <a:cs typeface="Calibri"/>
              </a:rPr>
              <a:t>Συνεπώς, τα τυχερά παιχνίδια είναι μια μαρτυρία της ευρηματικότητας του ανθρώπινου νου. Τα παιχνίδια αυτά αδικούνται από την παρορμητική και ευάλωτη φύση του ανθρώπου, αλλά και από συστήματα που χωλαίνουν, διαπνεόμενα από απληστία.</a:t>
            </a:r>
            <a:endParaRPr lang="en-US" sz="4000" dirty="0">
              <a:cs typeface="Calibri"/>
            </a:endParaRPr>
          </a:p>
          <a:p>
            <a:endParaRPr lang="el-GR" dirty="0">
              <a:cs typeface="Calibri"/>
            </a:endParaRPr>
          </a:p>
          <a:p>
            <a:endParaRPr lang="el-GR" dirty="0">
              <a:cs typeface="Calibri"/>
            </a:endParaRPr>
          </a:p>
        </p:txBody>
      </p:sp>
    </p:spTree>
    <p:extLst>
      <p:ext uri="{BB962C8B-B14F-4D97-AF65-F5344CB8AC3E}">
        <p14:creationId xmlns:p14="http://schemas.microsoft.com/office/powerpoint/2010/main" val="27153737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BAA08340-CBA7-4200-9A1C-A9E674C88ABD}"/>
              </a:ext>
            </a:extLst>
          </p:cNvPr>
          <p:cNvSpPr>
            <a:spLocks noGrp="1"/>
          </p:cNvSpPr>
          <p:nvPr>
            <p:ph idx="1"/>
          </p:nvPr>
        </p:nvSpPr>
        <p:spPr/>
        <p:txBody>
          <a:bodyPr vert="horz" lIns="91440" tIns="45720" rIns="91440" bIns="45720" rtlCol="0" anchor="t">
            <a:normAutofit/>
          </a:bodyPr>
          <a:lstStyle/>
          <a:p>
            <a:pPr marL="0" indent="0">
              <a:buNone/>
            </a:pPr>
            <a:r>
              <a:rPr lang="el-GR" sz="4000" dirty="0">
                <a:cs typeface="Calibri"/>
              </a:rPr>
              <a:t>Τα τυχερά παιχνίδια αδιαμφισβήτητα ενεργούν ευεργετικά στο πνεύμα. Οξύνουν το νου, καλλιεργούν την διπλωματία και πολλές φορές προάγουν την συνεργασία και το ομαδικό πνεύμα.</a:t>
            </a:r>
            <a:endParaRPr lang="el-GR" sz="4000"/>
          </a:p>
          <a:p>
            <a:endParaRPr lang="el-GR" dirty="0"/>
          </a:p>
          <a:p>
            <a:endParaRPr lang="el-GR" dirty="0"/>
          </a:p>
          <a:p>
            <a:endParaRPr lang="el-GR" dirty="0">
              <a:cs typeface="Calibri"/>
            </a:endParaRPr>
          </a:p>
        </p:txBody>
      </p:sp>
    </p:spTree>
    <p:extLst>
      <p:ext uri="{BB962C8B-B14F-4D97-AF65-F5344CB8AC3E}">
        <p14:creationId xmlns:p14="http://schemas.microsoft.com/office/powerpoint/2010/main" val="36935997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C42A798-626B-4F83-A76F-57F9C108D80D}"/>
              </a:ext>
            </a:extLst>
          </p:cNvPr>
          <p:cNvSpPr>
            <a:spLocks noGrp="1"/>
          </p:cNvSpPr>
          <p:nvPr>
            <p:ph idx="1"/>
          </p:nvPr>
        </p:nvSpPr>
        <p:spPr>
          <a:xfrm>
            <a:off x="781334" y="1211476"/>
            <a:ext cx="10515600" cy="4351338"/>
          </a:xfrm>
        </p:spPr>
        <p:txBody>
          <a:bodyPr vert="horz" lIns="91440" tIns="45720" rIns="91440" bIns="45720" rtlCol="0" anchor="t">
            <a:normAutofit/>
          </a:bodyPr>
          <a:lstStyle/>
          <a:p>
            <a:pPr marL="0" indent="0">
              <a:buNone/>
            </a:pPr>
            <a:r>
              <a:rPr lang="el-GR" sz="4000" dirty="0">
                <a:cs typeface="Calibri"/>
              </a:rPr>
              <a:t>Ωστόσο ο άνθρωπος έχει αποδείξει επανειλημμένα πως μπορεί με μεγάλη ευκολία να οξύνει τις αρνητικές και </a:t>
            </a:r>
            <a:r>
              <a:rPr lang="el-GR" sz="4000" dirty="0" err="1">
                <a:cs typeface="Calibri"/>
              </a:rPr>
              <a:t>επιβλαβεις</a:t>
            </a:r>
            <a:r>
              <a:rPr lang="el-GR" sz="4000" dirty="0">
                <a:cs typeface="Calibri"/>
              </a:rPr>
              <a:t> πλευρές διαφόρων φαινομένων. Έτσι, ο τζόγος έχει συνδεθεί με οικονομικές καταστροφές, απώλειες περιουσιών, </a:t>
            </a:r>
            <a:r>
              <a:rPr lang="el-GR" sz="4000" dirty="0" err="1">
                <a:cs typeface="Calibri"/>
              </a:rPr>
              <a:t>τοκογλειφία</a:t>
            </a:r>
            <a:r>
              <a:rPr lang="el-GR" sz="4000" dirty="0">
                <a:cs typeface="Calibri"/>
              </a:rPr>
              <a:t>, "ξεκαθαρίσματα" λογαριασμών και άλλα πολλά.</a:t>
            </a:r>
            <a:endParaRPr lang="el-GR" sz="4000"/>
          </a:p>
          <a:p>
            <a:endParaRPr lang="el-GR" dirty="0">
              <a:cs typeface="Calibri"/>
            </a:endParaRPr>
          </a:p>
        </p:txBody>
      </p:sp>
    </p:spTree>
    <p:extLst>
      <p:ext uri="{BB962C8B-B14F-4D97-AF65-F5344CB8AC3E}">
        <p14:creationId xmlns:p14="http://schemas.microsoft.com/office/powerpoint/2010/main" val="38233249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818B340-FB5E-440F-B440-349859CDE54E}"/>
              </a:ext>
            </a:extLst>
          </p:cNvPr>
          <p:cNvSpPr>
            <a:spLocks noGrp="1"/>
          </p:cNvSpPr>
          <p:nvPr>
            <p:ph idx="1"/>
          </p:nvPr>
        </p:nvSpPr>
        <p:spPr>
          <a:xfrm>
            <a:off x="838200" y="927147"/>
            <a:ext cx="10515600" cy="4351338"/>
          </a:xfrm>
        </p:spPr>
        <p:txBody>
          <a:bodyPr vert="horz" lIns="91440" tIns="45720" rIns="91440" bIns="45720" rtlCol="0" anchor="t">
            <a:noAutofit/>
          </a:bodyPr>
          <a:lstStyle/>
          <a:p>
            <a:pPr marL="0" indent="0">
              <a:buNone/>
            </a:pPr>
            <a:r>
              <a:rPr lang="el-GR" sz="4000" dirty="0">
                <a:cs typeface="Calibri"/>
              </a:rPr>
              <a:t>Σκοπός λοιπόν αυτής την ομιλίας δεν είναι η προώθηση του τζόγου, αλλά η ανάδειξη της θετικής του πλευράς και η μαθηματική και </a:t>
            </a:r>
            <a:r>
              <a:rPr lang="el-GR" sz="4000" dirty="0" err="1">
                <a:cs typeface="Calibri"/>
              </a:rPr>
              <a:t>πιθανοθεωρητική</a:t>
            </a:r>
            <a:r>
              <a:rPr lang="el-GR" sz="4000" dirty="0">
                <a:cs typeface="Calibri"/>
              </a:rPr>
              <a:t> ανάλυση του.</a:t>
            </a:r>
          </a:p>
          <a:p>
            <a:pPr marL="0" indent="0">
              <a:buNone/>
            </a:pPr>
            <a:r>
              <a:rPr lang="el-GR" sz="4000" dirty="0">
                <a:cs typeface="Calibri"/>
              </a:rPr>
              <a:t>Ο τζόγος δεν έχει υπόσταση αυτός καθ' αυτός, γι' αυτό δεν μπορεί να χαρακτηριστεί αρνητικός ή θετικός. Ο άνθρωπος και οι επιλογές του δίνουν υπόσταση σε τέτοιου είδους ενασχολήσεις.</a:t>
            </a:r>
          </a:p>
          <a:p>
            <a:endParaRPr lang="el-GR" dirty="0">
              <a:cs typeface="Calibri"/>
            </a:endParaRPr>
          </a:p>
          <a:p>
            <a:endParaRPr lang="el-GR" dirty="0">
              <a:cs typeface="Calibri"/>
            </a:endParaRPr>
          </a:p>
          <a:p>
            <a:endParaRPr lang="el-GR" dirty="0">
              <a:cs typeface="Calibri"/>
            </a:endParaRPr>
          </a:p>
        </p:txBody>
      </p:sp>
    </p:spTree>
    <p:extLst>
      <p:ext uri="{BB962C8B-B14F-4D97-AF65-F5344CB8AC3E}">
        <p14:creationId xmlns:p14="http://schemas.microsoft.com/office/powerpoint/2010/main" val="31048878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E1B4FC6-6A7F-412B-99CC-D461FB0596D3}"/>
              </a:ext>
            </a:extLst>
          </p:cNvPr>
          <p:cNvSpPr>
            <a:spLocks noGrp="1"/>
          </p:cNvSpPr>
          <p:nvPr>
            <p:ph type="title"/>
          </p:nvPr>
        </p:nvSpPr>
        <p:spPr/>
        <p:txBody>
          <a:bodyPr/>
          <a:lstStyle/>
          <a:p>
            <a:r>
              <a:rPr lang="el-GR" dirty="0">
                <a:cs typeface="Calibri Light"/>
              </a:rPr>
              <a:t>Βιβλιογραφία</a:t>
            </a:r>
            <a:endParaRPr lang="el-GR" dirty="0" err="1"/>
          </a:p>
        </p:txBody>
      </p:sp>
      <p:sp>
        <p:nvSpPr>
          <p:cNvPr id="3" name="Θέση περιεχομένου 2">
            <a:extLst>
              <a:ext uri="{FF2B5EF4-FFF2-40B4-BE49-F238E27FC236}">
                <a16:creationId xmlns:a16="http://schemas.microsoft.com/office/drawing/2014/main" id="{FC0AA712-7565-488E-A7F1-32770D0BDE17}"/>
              </a:ext>
            </a:extLst>
          </p:cNvPr>
          <p:cNvSpPr>
            <a:spLocks noGrp="1"/>
          </p:cNvSpPr>
          <p:nvPr>
            <p:ph idx="1"/>
          </p:nvPr>
        </p:nvSpPr>
        <p:spPr/>
        <p:txBody>
          <a:bodyPr vert="horz" lIns="91440" tIns="45720" rIns="91440" bIns="45720" rtlCol="0" anchor="t">
            <a:normAutofit/>
          </a:bodyPr>
          <a:lstStyle/>
          <a:p>
            <a:r>
              <a:rPr lang="el-GR" dirty="0">
                <a:cs typeface="Calibri"/>
                <a:hlinkClick r:id="rId2"/>
              </a:rPr>
              <a:t>www.pokerology.com</a:t>
            </a:r>
          </a:p>
          <a:p>
            <a:r>
              <a:rPr lang="el-GR" dirty="0">
                <a:cs typeface="Calibri"/>
                <a:hlinkClick r:id="rId3"/>
              </a:rPr>
              <a:t>www.partypoker.com</a:t>
            </a:r>
            <a:r>
              <a:rPr lang="el-GR" dirty="0">
                <a:cs typeface="Calibri"/>
              </a:rPr>
              <a:t> </a:t>
            </a:r>
          </a:p>
          <a:p>
            <a:r>
              <a:rPr lang="el-GR" dirty="0">
                <a:cs typeface="Calibri"/>
                <a:hlinkClick r:id="rId4"/>
              </a:rPr>
              <a:t>www.intmath.com</a:t>
            </a:r>
            <a:r>
              <a:rPr lang="el-GR" dirty="0">
                <a:cs typeface="Calibri"/>
              </a:rPr>
              <a:t> </a:t>
            </a:r>
          </a:p>
          <a:p>
            <a:r>
              <a:rPr lang="el-GR" dirty="0">
                <a:cs typeface="Calibri"/>
                <a:hlinkClick r:id="rId5"/>
              </a:rPr>
              <a:t>www.wikipedia.org</a:t>
            </a:r>
            <a:r>
              <a:rPr lang="el-GR" dirty="0">
                <a:cs typeface="Calibri"/>
              </a:rPr>
              <a:t> </a:t>
            </a:r>
          </a:p>
          <a:p>
            <a:r>
              <a:rPr lang="el-GR" dirty="0">
                <a:cs typeface="Calibri"/>
              </a:rPr>
              <a:t>Πιθανότητες, Κωσταντίνος Ζωγράφος, Καθηγητής Πανεπιστημίου Ιωαννίνων, 2017</a:t>
            </a:r>
          </a:p>
          <a:p>
            <a:r>
              <a:rPr lang="el-GR" dirty="0">
                <a:cs typeface="Calibri"/>
              </a:rPr>
              <a:t>Θεωρία Παιγνίων, Μαθηματικά μοντέλα σύγκρουσης και συνεργασίας, Κωνσταντίνος Α. </a:t>
            </a:r>
            <a:r>
              <a:rPr lang="el-GR" dirty="0" err="1">
                <a:cs typeface="Calibri"/>
              </a:rPr>
              <a:t>Μηλολιδάκης</a:t>
            </a:r>
            <a:r>
              <a:rPr lang="el-GR" dirty="0">
                <a:cs typeface="Calibri"/>
              </a:rPr>
              <a:t>, Αναπληρωτής Καθηγητής Πανεπιστημίου Αθηνών </a:t>
            </a:r>
          </a:p>
        </p:txBody>
      </p:sp>
    </p:spTree>
    <p:extLst>
      <p:ext uri="{BB962C8B-B14F-4D97-AF65-F5344CB8AC3E}">
        <p14:creationId xmlns:p14="http://schemas.microsoft.com/office/powerpoint/2010/main" val="3370994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B143573-EA0F-415B-B817-9835502629C1}"/>
              </a:ext>
            </a:extLst>
          </p:cNvPr>
          <p:cNvSpPr>
            <a:spLocks noGrp="1"/>
          </p:cNvSpPr>
          <p:nvPr>
            <p:ph idx="1"/>
          </p:nvPr>
        </p:nvSpPr>
        <p:spPr>
          <a:xfrm>
            <a:off x="776416" y="940057"/>
            <a:ext cx="10515600" cy="4351338"/>
          </a:xfrm>
        </p:spPr>
        <p:txBody>
          <a:bodyPr vert="horz" lIns="91440" tIns="45720" rIns="91440" bIns="45720" rtlCol="0" anchor="t">
            <a:noAutofit/>
          </a:bodyPr>
          <a:lstStyle/>
          <a:p>
            <a:pPr marL="0" indent="0">
              <a:buNone/>
            </a:pPr>
            <a:r>
              <a:rPr lang="el-GR" sz="4000" dirty="0">
                <a:cs typeface="Calibri"/>
              </a:rPr>
              <a:t>Οι πρώτες επίσημες αναφορές του πόκερ γίνονται τον 19ο αιώνα, όπου παιζόταν στα ποταμόπλοια του Μισισιπή. Μια πρώτη γραπτή αναφορά του πόκερ γίνεται το 1834 στο βιβλίο του </a:t>
            </a:r>
            <a:r>
              <a:rPr lang="el-GR" sz="4000" dirty="0" err="1">
                <a:cs typeface="Calibri"/>
              </a:rPr>
              <a:t>Jonathan</a:t>
            </a:r>
            <a:r>
              <a:rPr lang="el-GR" sz="4000" dirty="0">
                <a:cs typeface="Calibri"/>
              </a:rPr>
              <a:t> H. </a:t>
            </a:r>
            <a:r>
              <a:rPr lang="el-GR" sz="4000" dirty="0" err="1">
                <a:cs typeface="Calibri"/>
              </a:rPr>
              <a:t>Green</a:t>
            </a:r>
            <a:r>
              <a:rPr lang="el-GR" sz="4000" dirty="0">
                <a:cs typeface="Calibri"/>
              </a:rPr>
              <a:t> "</a:t>
            </a:r>
            <a:r>
              <a:rPr lang="el-GR" sz="4000" dirty="0" err="1">
                <a:cs typeface="Calibri"/>
              </a:rPr>
              <a:t>An</a:t>
            </a:r>
            <a:r>
              <a:rPr lang="el-GR" sz="4000" dirty="0">
                <a:cs typeface="Calibri"/>
              </a:rPr>
              <a:t> </a:t>
            </a:r>
            <a:r>
              <a:rPr lang="el-GR" sz="4000" dirty="0" err="1">
                <a:cs typeface="Calibri"/>
              </a:rPr>
              <a:t>exposure</a:t>
            </a:r>
            <a:r>
              <a:rPr lang="el-GR" sz="4000" dirty="0">
                <a:cs typeface="Calibri"/>
              </a:rPr>
              <a:t> of the </a:t>
            </a:r>
            <a:r>
              <a:rPr lang="el-GR" sz="4000" dirty="0" err="1">
                <a:cs typeface="Calibri"/>
              </a:rPr>
              <a:t>Arts</a:t>
            </a:r>
            <a:r>
              <a:rPr lang="el-GR" sz="4000" dirty="0">
                <a:cs typeface="Calibri"/>
              </a:rPr>
              <a:t> and </a:t>
            </a:r>
            <a:r>
              <a:rPr lang="el-GR" sz="4000" dirty="0" err="1">
                <a:cs typeface="Calibri"/>
              </a:rPr>
              <a:t>Misery</a:t>
            </a:r>
            <a:r>
              <a:rPr lang="el-GR" sz="4000" dirty="0">
                <a:cs typeface="Calibri"/>
              </a:rPr>
              <a:t> of </a:t>
            </a:r>
            <a:r>
              <a:rPr lang="el-GR" sz="4000" dirty="0" err="1">
                <a:cs typeface="Calibri"/>
              </a:rPr>
              <a:t>Gambling</a:t>
            </a:r>
            <a:r>
              <a:rPr lang="el-GR" sz="4000" dirty="0">
                <a:cs typeface="Calibri"/>
              </a:rPr>
              <a:t>". Στο βιβλίο αυτό γίνονται και οι πρώτες αναφορές σχετικά με τους κανόνες του παιχνιδιού.</a:t>
            </a:r>
            <a:endParaRPr lang="el-GR" sz="4000"/>
          </a:p>
          <a:p>
            <a:endParaRPr lang="el-GR" dirty="0">
              <a:cs typeface="Calibri"/>
            </a:endParaRPr>
          </a:p>
        </p:txBody>
      </p:sp>
    </p:spTree>
    <p:extLst>
      <p:ext uri="{BB962C8B-B14F-4D97-AF65-F5344CB8AC3E}">
        <p14:creationId xmlns:p14="http://schemas.microsoft.com/office/powerpoint/2010/main" val="334803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B592A633-042F-475A-8785-55D6900C2C4B}"/>
              </a:ext>
            </a:extLst>
          </p:cNvPr>
          <p:cNvSpPr>
            <a:spLocks noGrp="1"/>
          </p:cNvSpPr>
          <p:nvPr>
            <p:ph idx="1"/>
          </p:nvPr>
        </p:nvSpPr>
        <p:spPr>
          <a:xfrm>
            <a:off x="838200" y="1228382"/>
            <a:ext cx="10515600" cy="4351338"/>
          </a:xfrm>
        </p:spPr>
        <p:txBody>
          <a:bodyPr vert="horz" lIns="91440" tIns="45720" rIns="91440" bIns="45720" rtlCol="0" anchor="t">
            <a:normAutofit/>
          </a:bodyPr>
          <a:lstStyle/>
          <a:p>
            <a:pPr marL="0" indent="0">
              <a:buNone/>
            </a:pPr>
            <a:r>
              <a:rPr lang="el-GR" sz="4000" dirty="0">
                <a:cs typeface="Calibri"/>
              </a:rPr>
              <a:t>Το παιχνίδι κέρδισε μεγάλη δημοτικότητα την εποχή του Αμερικανικού Εμφυλίου καθώς παιζόταν από τους στρατιώτες, για να καταλήξει εν τέλει στα σαλούν.</a:t>
            </a:r>
            <a:endParaRPr lang="en-US" sz="4000">
              <a:cs typeface="Calibri"/>
            </a:endParaRPr>
          </a:p>
          <a:p>
            <a:pPr marL="0" indent="0">
              <a:buNone/>
            </a:pPr>
            <a:r>
              <a:rPr lang="el-GR" sz="4000" dirty="0">
                <a:cs typeface="Calibri"/>
              </a:rPr>
              <a:t>Η αναβίωση του σήμερα ξεκίνησε με την νομιμοποίηση του στην πολιτεία της Νεβάδα και την ανάπτυξη του </a:t>
            </a:r>
            <a:r>
              <a:rPr lang="el-GR" sz="4000" dirty="0" err="1">
                <a:cs typeface="Calibri"/>
              </a:rPr>
              <a:t>Λας</a:t>
            </a:r>
            <a:r>
              <a:rPr lang="el-GR" sz="4000" dirty="0">
                <a:cs typeface="Calibri"/>
              </a:rPr>
              <a:t> Βέγκας.</a:t>
            </a:r>
          </a:p>
        </p:txBody>
      </p:sp>
    </p:spTree>
    <p:extLst>
      <p:ext uri="{BB962C8B-B14F-4D97-AF65-F5344CB8AC3E}">
        <p14:creationId xmlns:p14="http://schemas.microsoft.com/office/powerpoint/2010/main" val="1226456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3FB357D-867C-4930-91F9-3C2854E97B91}"/>
              </a:ext>
            </a:extLst>
          </p:cNvPr>
          <p:cNvSpPr>
            <a:spLocks noGrp="1"/>
          </p:cNvSpPr>
          <p:nvPr>
            <p:ph type="title"/>
          </p:nvPr>
        </p:nvSpPr>
        <p:spPr>
          <a:xfrm>
            <a:off x="492040" y="525549"/>
            <a:ext cx="10515600" cy="2852737"/>
          </a:xfrm>
        </p:spPr>
        <p:txBody>
          <a:bodyPr>
            <a:normAutofit/>
          </a:bodyPr>
          <a:lstStyle/>
          <a:p>
            <a:pPr algn="ctr"/>
            <a:r>
              <a:rPr lang="el-GR" sz="7200" b="1" dirty="0">
                <a:cs typeface="Calibri Light"/>
              </a:rPr>
              <a:t>Πως παίζεται</a:t>
            </a:r>
          </a:p>
        </p:txBody>
      </p:sp>
    </p:spTree>
    <p:extLst>
      <p:ext uri="{BB962C8B-B14F-4D97-AF65-F5344CB8AC3E}">
        <p14:creationId xmlns:p14="http://schemas.microsoft.com/office/powerpoint/2010/main" val="1603475214"/>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Ευρεία οθόνη</PresentationFormat>
  <Paragraphs>0</Paragraphs>
  <Slides>67</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67</vt:i4>
      </vt:variant>
    </vt:vector>
  </HeadingPairs>
  <TitlesOfParts>
    <vt:vector size="68" baseType="lpstr">
      <vt:lpstr>Θέμα του Office</vt:lpstr>
      <vt:lpstr>Πόκερ και Πιθανότητες</vt:lpstr>
      <vt:lpstr>Εισαγωγή </vt:lpstr>
      <vt:lpstr>Παρουσίαση του PowerPoint</vt:lpstr>
      <vt:lpstr>Ιστορική Αναδρομή </vt:lpstr>
      <vt:lpstr>Παρουσίαση του PowerPoint</vt:lpstr>
      <vt:lpstr>Παρουσίαση του PowerPoint</vt:lpstr>
      <vt:lpstr>Παρουσίαση του PowerPoint</vt:lpstr>
      <vt:lpstr>Παρουσίαση του PowerPoint</vt:lpstr>
      <vt:lpstr>Πως παίζεται</vt:lpstr>
      <vt:lpstr>Παρουσίαση του PowerPoint</vt:lpstr>
      <vt:lpstr>Παρουσίαση του PowerPoint</vt:lpstr>
      <vt:lpstr>Παρουσίαση του PowerPoint</vt:lpstr>
      <vt:lpstr>Παρουσίαση του PowerPoint</vt:lpstr>
      <vt:lpstr>Ισχύς Φύλλων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Royal Flush</vt:lpstr>
      <vt:lpstr>Παρουσίαση του PowerPoint</vt:lpstr>
      <vt:lpstr>Straight Flush</vt:lpstr>
      <vt:lpstr>Παρουσίαση του PowerPoint</vt:lpstr>
      <vt:lpstr>Four of a kind </vt:lpstr>
      <vt:lpstr>Παρουσίαση του PowerPoint</vt:lpstr>
      <vt:lpstr>Full House </vt:lpstr>
      <vt:lpstr>Παρουσίαση του PowerPoint</vt:lpstr>
      <vt:lpstr>Flush </vt:lpstr>
      <vt:lpstr>Παρουσίαση του PowerPoint</vt:lpstr>
      <vt:lpstr>Straight </vt:lpstr>
      <vt:lpstr>Παρουσίαση του PowerPoint</vt:lpstr>
      <vt:lpstr>Three of a kind </vt:lpstr>
      <vt:lpstr>Παρουσίαση του PowerPoint</vt:lpstr>
      <vt:lpstr>Two Pairs </vt:lpstr>
      <vt:lpstr>Παρουσίαση του PowerPoint</vt:lpstr>
      <vt:lpstr>One Pair </vt:lpstr>
      <vt:lpstr>Παρουσίαση του PowerPoint</vt:lpstr>
      <vt:lpstr>Higher Card </vt:lpstr>
      <vt:lpstr>Παρουσίαση του PowerPoint</vt:lpstr>
      <vt:lpstr>Περίπτωση Ισοπαλίας </vt:lpstr>
      <vt:lpstr>Παρουσίαση του PowerPoint</vt:lpstr>
      <vt:lpstr>Παρουσίαση του PowerPoint</vt:lpstr>
      <vt:lpstr>Παράδειγμα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Ο Alan Turing παίζει πόκερ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Η απενοχοποίηση του τζόγου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Βιβλιογραφία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Πόκερ και Πιθανότητες</dc:title>
  <dc:creator/>
  <cp:lastModifiedBy>Evangelos Dimitriou</cp:lastModifiedBy>
  <cp:revision>1159</cp:revision>
  <dcterms:created xsi:type="dcterms:W3CDTF">2012-08-02T13:11:46Z</dcterms:created>
  <dcterms:modified xsi:type="dcterms:W3CDTF">2018-10-24T17:33:48Z</dcterms:modified>
</cp:coreProperties>
</file>